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7" r:id="rId21"/>
    <p:sldId id="276" r:id="rId22"/>
    <p:sldId id="278" r:id="rId23"/>
    <p:sldId id="280" r:id="rId24"/>
    <p:sldId id="281" r:id="rId25"/>
    <p:sldId id="279" r:id="rId26"/>
    <p:sldId id="282" r:id="rId27"/>
    <p:sldId id="284" r:id="rId2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18" Type="http://schemas.openxmlformats.org/officeDocument/2006/relationships/slide" Target="slides/slide17.xml" /><Relationship Id="rId26" Type="http://schemas.openxmlformats.org/officeDocument/2006/relationships/slide" Target="slides/slide25.xml" /><Relationship Id="rId3" Type="http://schemas.openxmlformats.org/officeDocument/2006/relationships/slide" Target="slides/slide2.xml" /><Relationship Id="rId21" Type="http://schemas.openxmlformats.org/officeDocument/2006/relationships/slide" Target="slides/slide20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slide" Target="slides/slide16.xml" /><Relationship Id="rId25" Type="http://schemas.openxmlformats.org/officeDocument/2006/relationships/slide" Target="slides/slide24.xml" /><Relationship Id="rId2" Type="http://schemas.openxmlformats.org/officeDocument/2006/relationships/slide" Target="slides/slide1.xml" /><Relationship Id="rId16" Type="http://schemas.openxmlformats.org/officeDocument/2006/relationships/slide" Target="slides/slide15.xml" /><Relationship Id="rId20" Type="http://schemas.openxmlformats.org/officeDocument/2006/relationships/slide" Target="slides/slide19.xml" /><Relationship Id="rId29" Type="http://schemas.openxmlformats.org/officeDocument/2006/relationships/presProps" Target="presProps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24" Type="http://schemas.openxmlformats.org/officeDocument/2006/relationships/slide" Target="slides/slide23.xml" /><Relationship Id="rId32" Type="http://schemas.openxmlformats.org/officeDocument/2006/relationships/tableStyles" Target="tableStyles.xml" /><Relationship Id="rId5" Type="http://schemas.openxmlformats.org/officeDocument/2006/relationships/slide" Target="slides/slide4.xml" /><Relationship Id="rId15" Type="http://schemas.openxmlformats.org/officeDocument/2006/relationships/slide" Target="slides/slide14.xml" /><Relationship Id="rId23" Type="http://schemas.openxmlformats.org/officeDocument/2006/relationships/slide" Target="slides/slide22.xml" /><Relationship Id="rId28" Type="http://schemas.openxmlformats.org/officeDocument/2006/relationships/slide" Target="slides/slide27.xml" /><Relationship Id="rId10" Type="http://schemas.openxmlformats.org/officeDocument/2006/relationships/slide" Target="slides/slide9.xml" /><Relationship Id="rId19" Type="http://schemas.openxmlformats.org/officeDocument/2006/relationships/slide" Target="slides/slide18.xml" /><Relationship Id="rId31" Type="http://schemas.openxmlformats.org/officeDocument/2006/relationships/theme" Target="theme/theme1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slide" Target="slides/slide13.xml" /><Relationship Id="rId22" Type="http://schemas.openxmlformats.org/officeDocument/2006/relationships/slide" Target="slides/slide21.xml" /><Relationship Id="rId27" Type="http://schemas.openxmlformats.org/officeDocument/2006/relationships/slide" Target="slides/slide26.xml" /><Relationship Id="rId30" Type="http://schemas.openxmlformats.org/officeDocument/2006/relationships/viewProps" Target="viewProp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79E982-E784-48FA-9483-78DBEDF969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135FA9-C682-4377-92DA-05D5AEB66841}" type="datetimeFigureOut">
              <a:rPr lang="en-IN"/>
              <a:pPr>
                <a:defRPr/>
              </a:pPr>
              <a:t>20-02-2020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AB1092-32B1-4AB9-97A6-686EF77FCD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CED0C7-66FB-486D-9650-405897B865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02C0FD-6053-4417-888A-B6B7370675B5}" type="slidenum">
              <a:rPr lang="en-IN" altLang="en-US"/>
              <a:pPr/>
              <a:t>‹#›</a:t>
            </a:fld>
            <a:endParaRPr lang="en-IN" altLang="en-US"/>
          </a:p>
        </p:txBody>
      </p:sp>
    </p:spTree>
    <p:extLst>
      <p:ext uri="{BB962C8B-B14F-4D97-AF65-F5344CB8AC3E}">
        <p14:creationId xmlns:p14="http://schemas.microsoft.com/office/powerpoint/2010/main" val="8727434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E71614-0A99-4CD8-AED0-9C9DAC9A59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FA17BB-CA55-4928-BC32-402DEFB0B144}" type="datetimeFigureOut">
              <a:rPr lang="en-IN"/>
              <a:pPr>
                <a:defRPr/>
              </a:pPr>
              <a:t>20-02-2020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135451-1C06-4AFE-A4AE-0149683327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BC60C7-2406-4827-80F2-F9CD05FAD5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1E2545-FDE3-4E24-8E03-68BF5987E311}" type="slidenum">
              <a:rPr lang="en-IN" altLang="en-US"/>
              <a:pPr/>
              <a:t>‹#›</a:t>
            </a:fld>
            <a:endParaRPr lang="en-IN" altLang="en-US"/>
          </a:p>
        </p:txBody>
      </p:sp>
    </p:spTree>
    <p:extLst>
      <p:ext uri="{BB962C8B-B14F-4D97-AF65-F5344CB8AC3E}">
        <p14:creationId xmlns:p14="http://schemas.microsoft.com/office/powerpoint/2010/main" val="6566645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84A699-48FA-47F0-A57F-1EFB52831C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73664E-C597-4A7D-9889-1E59D56C432B}" type="datetimeFigureOut">
              <a:rPr lang="en-IN"/>
              <a:pPr>
                <a:defRPr/>
              </a:pPr>
              <a:t>20-02-2020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C2814D-3093-4110-89C8-F0C314FEC6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275167-C8E5-4571-B4E6-D90D494EC4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9A3BDA-A7FC-4FB7-BEA5-51EB4EFA82B0}" type="slidenum">
              <a:rPr lang="en-IN" altLang="en-US"/>
              <a:pPr/>
              <a:t>‹#›</a:t>
            </a:fld>
            <a:endParaRPr lang="en-IN" altLang="en-US"/>
          </a:p>
        </p:txBody>
      </p:sp>
    </p:spTree>
    <p:extLst>
      <p:ext uri="{BB962C8B-B14F-4D97-AF65-F5344CB8AC3E}">
        <p14:creationId xmlns:p14="http://schemas.microsoft.com/office/powerpoint/2010/main" val="35076447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E0F60F-0613-42D6-A882-F83A299B5F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62A3EC-5091-4A93-9B54-6370194B5A29}" type="datetimeFigureOut">
              <a:rPr lang="en-IN"/>
              <a:pPr>
                <a:defRPr/>
              </a:pPr>
              <a:t>20-02-2020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E23B84-E9B2-46B3-AAB6-B5104DB947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175452-AFB2-4FB3-8AA2-2E8DB03200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6ACEEA-7293-4883-8A17-56E2264CF4C4}" type="slidenum">
              <a:rPr lang="en-IN" altLang="en-US"/>
              <a:pPr/>
              <a:t>‹#›</a:t>
            </a:fld>
            <a:endParaRPr lang="en-IN" altLang="en-US"/>
          </a:p>
        </p:txBody>
      </p:sp>
    </p:spTree>
    <p:extLst>
      <p:ext uri="{BB962C8B-B14F-4D97-AF65-F5344CB8AC3E}">
        <p14:creationId xmlns:p14="http://schemas.microsoft.com/office/powerpoint/2010/main" val="2366716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27BB9E-D754-42A1-B92A-3F403BFD5A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BEF986-86D3-4A8A-BB4D-F16183CE7421}" type="datetimeFigureOut">
              <a:rPr lang="en-IN"/>
              <a:pPr>
                <a:defRPr/>
              </a:pPr>
              <a:t>20-02-2020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1E1490-2296-480F-B0C1-E75218B05C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7E3E62-017D-4BD8-BD38-DF0F2A6FFA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ADB012-DC06-4E1C-81DB-304840A08002}" type="slidenum">
              <a:rPr lang="en-IN" altLang="en-US"/>
              <a:pPr/>
              <a:t>‹#›</a:t>
            </a:fld>
            <a:endParaRPr lang="en-IN" altLang="en-US"/>
          </a:p>
        </p:txBody>
      </p:sp>
    </p:spTree>
    <p:extLst>
      <p:ext uri="{BB962C8B-B14F-4D97-AF65-F5344CB8AC3E}">
        <p14:creationId xmlns:p14="http://schemas.microsoft.com/office/powerpoint/2010/main" val="18882346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2B06C65D-D490-4E2D-A469-949D611879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79C0B2-F0B7-4C07-B292-209F71586871}" type="datetimeFigureOut">
              <a:rPr lang="en-IN"/>
              <a:pPr>
                <a:defRPr/>
              </a:pPr>
              <a:t>20-02-2020</a:t>
            </a:fld>
            <a:endParaRPr lang="en-IN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678FB037-469F-467C-B5CE-85C852C913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F7342E70-AAF3-43A1-A513-0727700370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803F29-C1DC-44D5-84D7-DE3B14A8F4ED}" type="slidenum">
              <a:rPr lang="en-IN" altLang="en-US"/>
              <a:pPr/>
              <a:t>‹#›</a:t>
            </a:fld>
            <a:endParaRPr lang="en-IN" altLang="en-US"/>
          </a:p>
        </p:txBody>
      </p:sp>
    </p:spTree>
    <p:extLst>
      <p:ext uri="{BB962C8B-B14F-4D97-AF65-F5344CB8AC3E}">
        <p14:creationId xmlns:p14="http://schemas.microsoft.com/office/powerpoint/2010/main" val="9299405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404E6B9D-A1B6-486E-94F9-16B0F61251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708C5C-9610-4BDC-AC44-7FF0B949964B}" type="datetimeFigureOut">
              <a:rPr lang="en-IN"/>
              <a:pPr>
                <a:defRPr/>
              </a:pPr>
              <a:t>20-02-2020</a:t>
            </a:fld>
            <a:endParaRPr lang="en-IN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854975C-5BE1-4DE3-ACC0-C6CC577368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70EEAB5E-D080-4B62-9E37-6E5C8F264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0C2A72-6998-4855-8BD0-138993394B52}" type="slidenum">
              <a:rPr lang="en-IN" altLang="en-US"/>
              <a:pPr/>
              <a:t>‹#›</a:t>
            </a:fld>
            <a:endParaRPr lang="en-IN" altLang="en-US"/>
          </a:p>
        </p:txBody>
      </p:sp>
    </p:spTree>
    <p:extLst>
      <p:ext uri="{BB962C8B-B14F-4D97-AF65-F5344CB8AC3E}">
        <p14:creationId xmlns:p14="http://schemas.microsoft.com/office/powerpoint/2010/main" val="41413415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8AE81122-4213-4F4E-A7DA-BC02338953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2F85D2-AC0F-408D-8D16-868DD0F9E41A}" type="datetimeFigureOut">
              <a:rPr lang="en-IN"/>
              <a:pPr>
                <a:defRPr/>
              </a:pPr>
              <a:t>20-02-2020</a:t>
            </a:fld>
            <a:endParaRPr lang="en-IN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46FC3B73-6577-4350-B740-666237CEA3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BC4CC6E5-67F4-4AC7-80D8-D375CF19A4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93D6A8-4393-4294-AB85-FE058638551B}" type="slidenum">
              <a:rPr lang="en-IN" altLang="en-US"/>
              <a:pPr/>
              <a:t>‹#›</a:t>
            </a:fld>
            <a:endParaRPr lang="en-IN" altLang="en-US"/>
          </a:p>
        </p:txBody>
      </p:sp>
    </p:spTree>
    <p:extLst>
      <p:ext uri="{BB962C8B-B14F-4D97-AF65-F5344CB8AC3E}">
        <p14:creationId xmlns:p14="http://schemas.microsoft.com/office/powerpoint/2010/main" val="16801692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5B377973-0BE9-4961-8C43-63C0ACA4DE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16C27-B981-49CD-9E56-AF8A3957232A}" type="datetimeFigureOut">
              <a:rPr lang="en-IN"/>
              <a:pPr>
                <a:defRPr/>
              </a:pPr>
              <a:t>20-02-2020</a:t>
            </a:fld>
            <a:endParaRPr lang="en-IN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9C4A902D-6ABD-4DCD-A591-94E26656F6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50C7B665-A1A6-4426-BA3C-DF1EBD7C62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D73752-6919-4FDC-BC05-A3BEEC5CB0B4}" type="slidenum">
              <a:rPr lang="en-IN" altLang="en-US"/>
              <a:pPr/>
              <a:t>‹#›</a:t>
            </a:fld>
            <a:endParaRPr lang="en-IN" altLang="en-US"/>
          </a:p>
        </p:txBody>
      </p:sp>
    </p:spTree>
    <p:extLst>
      <p:ext uri="{BB962C8B-B14F-4D97-AF65-F5344CB8AC3E}">
        <p14:creationId xmlns:p14="http://schemas.microsoft.com/office/powerpoint/2010/main" val="39066553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5BBC9AE-DDC1-42F4-AA6B-DEE0868B07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56407F-86EF-4A67-9BCA-3F82FC65411B}" type="datetimeFigureOut">
              <a:rPr lang="en-IN"/>
              <a:pPr>
                <a:defRPr/>
              </a:pPr>
              <a:t>20-02-2020</a:t>
            </a:fld>
            <a:endParaRPr lang="en-IN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26BD8913-75B2-4888-89BD-C679ECF243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6E5A14DE-41B6-473A-837D-19F5E70A4B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049DB5-5092-4D29-97ED-52EFF6BC3DB9}" type="slidenum">
              <a:rPr lang="en-IN" altLang="en-US"/>
              <a:pPr/>
              <a:t>‹#›</a:t>
            </a:fld>
            <a:endParaRPr lang="en-IN" altLang="en-US"/>
          </a:p>
        </p:txBody>
      </p:sp>
    </p:spTree>
    <p:extLst>
      <p:ext uri="{BB962C8B-B14F-4D97-AF65-F5344CB8AC3E}">
        <p14:creationId xmlns:p14="http://schemas.microsoft.com/office/powerpoint/2010/main" val="20852978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IN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EDCCEDD9-6972-4B35-8C92-42F943060B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2BB397-147A-4545-9A53-4D81B90F5BE0}" type="datetimeFigureOut">
              <a:rPr lang="en-IN"/>
              <a:pPr>
                <a:defRPr/>
              </a:pPr>
              <a:t>20-02-2020</a:t>
            </a:fld>
            <a:endParaRPr lang="en-IN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89D1DDB8-EE22-41B5-966E-F05745DF18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A5D43EDF-9477-40EB-9C94-940B78412C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F6D742-D1CA-4E1C-9F7E-BB63229B7594}" type="slidenum">
              <a:rPr lang="en-IN" altLang="en-US"/>
              <a:pPr/>
              <a:t>‹#›</a:t>
            </a:fld>
            <a:endParaRPr lang="en-IN" altLang="en-US"/>
          </a:p>
        </p:txBody>
      </p:sp>
    </p:spTree>
    <p:extLst>
      <p:ext uri="{BB962C8B-B14F-4D97-AF65-F5344CB8AC3E}">
        <p14:creationId xmlns:p14="http://schemas.microsoft.com/office/powerpoint/2010/main" val="24258417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963F4FBE-CCF3-49E1-A89B-E7E4C0AB63C5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IN" altLang="en-US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EB0099F3-6841-4C6D-A47C-C3C513ECD26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IN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32A6C0-D387-4D26-8087-170BB6825DB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1200B11-3405-4F52-9E10-62053643D81F}" type="datetimeFigureOut">
              <a:rPr lang="en-IN"/>
              <a:pPr>
                <a:defRPr/>
              </a:pPr>
              <a:t>20-02-2020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90BF89-E57D-496F-978F-7CBC7667FF6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16F66C-0589-4D1B-846A-B191CBC6342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07A15F4A-AC87-48A0-B3F0-E182DFE13FF6}" type="slidenum">
              <a:rPr lang="en-IN" altLang="en-US"/>
              <a:pPr/>
              <a:t>‹#›</a:t>
            </a:fld>
            <a:endParaRPr lang="en-I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profmkb.law@gmail.com" TargetMode="External" /><Relationship Id="rId7" Type="http://schemas.openxmlformats.org/officeDocument/2006/relationships/image" Target="../media/image5.png" /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1.xml" /><Relationship Id="rId6" Type="http://schemas.openxmlformats.org/officeDocument/2006/relationships/image" Target="../media/image4.png" /><Relationship Id="rId5" Type="http://schemas.openxmlformats.org/officeDocument/2006/relationships/image" Target="../media/image3.png" /><Relationship Id="rId4" Type="http://schemas.openxmlformats.org/officeDocument/2006/relationships/image" Target="../media/image2.jpeg" 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2.xml" 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2.xml" 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2.xml" 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2.xml" 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2.xml" 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2.xml" 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2.xml" 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2.xml" 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2.xml" 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2.xml" 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2.xml" 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2.xml" 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 /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2.xml" 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 /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2.xml" 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 /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2.xml" 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2.xml" 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2.xml" 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>
            <a:extLst>
              <a:ext uri="{FF2B5EF4-FFF2-40B4-BE49-F238E27FC236}">
                <a16:creationId xmlns:a16="http://schemas.microsoft.com/office/drawing/2014/main" id="{A29D6271-F32E-45AA-8EEC-233AAD2C29C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IN" altLang="en-US"/>
              <a:t>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6E506DC-9C99-4289-93F2-5329904997E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13619" y="378409"/>
            <a:ext cx="7775575" cy="295275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IN" dirty="0">
                <a:solidFill>
                  <a:srgbClr val="FF0000"/>
                </a:solidFill>
              </a:rPr>
              <a:t>Greetings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IN" dirty="0" err="1">
                <a:solidFill>
                  <a:srgbClr val="FF0000"/>
                </a:solidFill>
              </a:rPr>
              <a:t>Prof.</a:t>
            </a:r>
            <a:r>
              <a:rPr lang="en-IN" dirty="0">
                <a:solidFill>
                  <a:srgbClr val="FF0000"/>
                </a:solidFill>
              </a:rPr>
              <a:t> (Dr.) M. K</a:t>
            </a:r>
            <a:r>
              <a:rPr lang="en-IN">
                <a:solidFill>
                  <a:srgbClr val="FF0000"/>
                </a:solidFill>
              </a:rPr>
              <a:t>. </a:t>
            </a:r>
            <a:r>
              <a:rPr lang="en-US">
                <a:solidFill>
                  <a:srgbClr val="FF0000"/>
                </a:solidFill>
              </a:rPr>
              <a:t>Bhandari</a:t>
            </a:r>
            <a:endParaRPr lang="en-IN" dirty="0">
              <a:solidFill>
                <a:srgbClr val="FF0000"/>
              </a:solidFill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IN" dirty="0">
                <a:solidFill>
                  <a:srgbClr val="FF0000"/>
                </a:solidFill>
              </a:rPr>
              <a:t>E mail: </a:t>
            </a:r>
            <a:r>
              <a:rPr lang="en-IN" dirty="0">
                <a:solidFill>
                  <a:srgbClr val="FF0000"/>
                </a:solidFill>
                <a:hlinkClick r:id="rId3"/>
              </a:rPr>
              <a:t>profmkb.law@gmail.com</a:t>
            </a:r>
            <a:endParaRPr lang="en-IN" dirty="0">
              <a:solidFill>
                <a:srgbClr val="FF0000"/>
              </a:solidFill>
            </a:endParaRPr>
          </a:p>
          <a:p>
            <a:pPr algn="l" eaLnBrk="1" fontAlgn="auto" hangingPunct="1">
              <a:spcAft>
                <a:spcPts val="0"/>
              </a:spcAft>
              <a:defRPr/>
            </a:pPr>
            <a:r>
              <a:rPr lang="en-IN" dirty="0">
                <a:solidFill>
                  <a:srgbClr val="FF0000"/>
                </a:solidFill>
              </a:rPr>
              <a:t>                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n-IN" dirty="0">
              <a:solidFill>
                <a:srgbClr val="FF0000"/>
              </a:solidFill>
            </a:endParaRPr>
          </a:p>
        </p:txBody>
      </p:sp>
      <p:pic>
        <p:nvPicPr>
          <p:cNvPr id="2052" name="Picture 3">
            <a:extLst>
              <a:ext uri="{FF2B5EF4-FFF2-40B4-BE49-F238E27FC236}">
                <a16:creationId xmlns:a16="http://schemas.microsoft.com/office/drawing/2014/main" id="{FB669883-36B8-4CB9-81DF-B9C8300D14A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4300" y="3860800"/>
            <a:ext cx="1655763" cy="2046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3" name="AutoShape 6" descr="facebook logo के लिए चित्र परिणाम">
            <a:extLst>
              <a:ext uri="{FF2B5EF4-FFF2-40B4-BE49-F238E27FC236}">
                <a16:creationId xmlns:a16="http://schemas.microsoft.com/office/drawing/2014/main" id="{F044CCBA-2ED7-4F94-B800-05F3EF744EC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81000" y="16668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IN" altLang="en-US"/>
          </a:p>
        </p:txBody>
      </p:sp>
      <p:pic>
        <p:nvPicPr>
          <p:cNvPr id="2054" name="Picture 2" descr="facebook logo के लिए चित्र परिणाम">
            <a:extLst>
              <a:ext uri="{FF2B5EF4-FFF2-40B4-BE49-F238E27FC236}">
                <a16:creationId xmlns:a16="http://schemas.microsoft.com/office/drawing/2014/main" id="{DDBAFD47-9EF0-46FA-A2BC-B776902520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8863" y="2892425"/>
            <a:ext cx="5461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5" name="Picture 12" descr="twitter logo के लिए चित्र परिणाम">
            <a:extLst>
              <a:ext uri="{FF2B5EF4-FFF2-40B4-BE49-F238E27FC236}">
                <a16:creationId xmlns:a16="http://schemas.microsoft.com/office/drawing/2014/main" id="{9DB21E2C-74F8-4292-9549-A59AA99FF6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1650" y="2947988"/>
            <a:ext cx="546100" cy="40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6" name="Picture 14" descr="linkedin logo के लिए चित्र परिणाम">
            <a:extLst>
              <a:ext uri="{FF2B5EF4-FFF2-40B4-BE49-F238E27FC236}">
                <a16:creationId xmlns:a16="http://schemas.microsoft.com/office/drawing/2014/main" id="{5038AAA3-2823-42C9-B059-A7D1DFA546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5063" y="2898775"/>
            <a:ext cx="1238250" cy="755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>
            <a:extLst>
              <a:ext uri="{FF2B5EF4-FFF2-40B4-BE49-F238E27FC236}">
                <a16:creationId xmlns:a16="http://schemas.microsoft.com/office/drawing/2014/main" id="{E2389782-773F-4473-9B82-D80617CCC5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altLang="en-US"/>
              <a:t>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4BEEE8-F081-4F46-9EAF-72234DA25A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  <a:defRPr/>
            </a:pPr>
            <a:r>
              <a:rPr lang="en-IN" dirty="0"/>
              <a:t>3. Hypothesis  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en-IN" dirty="0"/>
          </a:p>
          <a:p>
            <a:pPr>
              <a:defRPr/>
            </a:pPr>
            <a:r>
              <a:rPr lang="en-IN" dirty="0"/>
              <a:t>A hypothesis is an unproven proposition or possible solution to a problem. 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en-IN" dirty="0"/>
              <a:t>					William </a:t>
            </a:r>
            <a:r>
              <a:rPr lang="en-IN" dirty="0" err="1"/>
              <a:t>Zikmund</a:t>
            </a:r>
            <a:endParaRPr lang="en-IN" dirty="0"/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en-IN" dirty="0"/>
          </a:p>
          <a:p>
            <a:pPr>
              <a:defRPr/>
            </a:pPr>
            <a:r>
              <a:rPr lang="en-IN" dirty="0"/>
              <a:t>Tentative answer to Research Problem 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en-IN" dirty="0"/>
              <a:t>					   </a:t>
            </a:r>
            <a:r>
              <a:rPr lang="en-IN" dirty="0" err="1"/>
              <a:t>Chava</a:t>
            </a:r>
            <a:r>
              <a:rPr lang="en-IN" dirty="0"/>
              <a:t> &amp; David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en-IN" dirty="0"/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en-IN" dirty="0"/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en-IN" dirty="0"/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en-IN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>
            <a:extLst>
              <a:ext uri="{FF2B5EF4-FFF2-40B4-BE49-F238E27FC236}">
                <a16:creationId xmlns:a16="http://schemas.microsoft.com/office/drawing/2014/main" id="{4AE0B4F0-936A-492E-81C0-C2138E5A9E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altLang="en-US"/>
              <a:t>  </a:t>
            </a:r>
          </a:p>
        </p:txBody>
      </p:sp>
      <p:sp>
        <p:nvSpPr>
          <p:cNvPr id="12291" name="Content Placeholder 2">
            <a:extLst>
              <a:ext uri="{FF2B5EF4-FFF2-40B4-BE49-F238E27FC236}">
                <a16:creationId xmlns:a16="http://schemas.microsoft.com/office/drawing/2014/main" id="{DFCDECEC-D1E3-4103-B142-F130EEDC1C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en-IN" altLang="en-US"/>
              <a:t>4. Review of Literature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IN" altLang="en-US"/>
              <a:t>5. Objective of Study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IN" altLang="en-US"/>
              <a:t>6. Research Methodology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IN" altLang="en-US"/>
              <a:t>7. Contents/Chapter  Scheme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IN" altLang="en-US"/>
              <a:t>8. Significance and Likely Contribution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IN" altLang="en-US"/>
              <a:t>9. Tables and Bibliography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IN" altLang="en-US"/>
              <a:t>---------------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IN" altLang="en-US"/>
          </a:p>
          <a:p>
            <a:pPr marL="0" indent="0">
              <a:buFont typeface="Arial" panose="020B0604020202020204" pitchFamily="34" charset="0"/>
              <a:buNone/>
            </a:pPr>
            <a:endParaRPr lang="en-IN" altLang="en-US"/>
          </a:p>
          <a:p>
            <a:pPr marL="0" indent="0">
              <a:buFont typeface="Arial" panose="020B0604020202020204" pitchFamily="34" charset="0"/>
              <a:buNone/>
            </a:pPr>
            <a:endParaRPr lang="en-IN" altLang="en-US"/>
          </a:p>
          <a:p>
            <a:pPr marL="0" indent="0">
              <a:buFont typeface="Arial" panose="020B0604020202020204" pitchFamily="34" charset="0"/>
              <a:buNone/>
            </a:pPr>
            <a:endParaRPr lang="en-IN" alt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>
            <a:extLst>
              <a:ext uri="{FF2B5EF4-FFF2-40B4-BE49-F238E27FC236}">
                <a16:creationId xmlns:a16="http://schemas.microsoft.com/office/drawing/2014/main" id="{9EE91C0E-2ABD-402E-B4C5-B2C341B76A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altLang="en-US"/>
              <a:t>2. Tools of Data Collection &amp; its Analysis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AC4133-E476-4889-AF54-A15EC61439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endParaRPr lang="en-IN" dirty="0"/>
          </a:p>
          <a:p>
            <a:pPr>
              <a:defRPr/>
            </a:pPr>
            <a:r>
              <a:rPr lang="en-IN" dirty="0"/>
              <a:t>Qualitative – Research</a:t>
            </a:r>
          </a:p>
          <a:p>
            <a:pPr>
              <a:defRPr/>
            </a:pPr>
            <a:r>
              <a:rPr lang="en-IN" dirty="0"/>
              <a:t>Quantitative – Research</a:t>
            </a:r>
          </a:p>
          <a:p>
            <a:pPr>
              <a:defRPr/>
            </a:pPr>
            <a:r>
              <a:rPr lang="en-IN" dirty="0"/>
              <a:t>For Empirical / Non – Doctrinal Research data collection assume great significance</a:t>
            </a:r>
          </a:p>
          <a:p>
            <a:pPr>
              <a:defRPr/>
            </a:pPr>
            <a:r>
              <a:rPr lang="en-IN" dirty="0"/>
              <a:t>Primary Source</a:t>
            </a:r>
          </a:p>
          <a:p>
            <a:pPr>
              <a:defRPr/>
            </a:pPr>
            <a:r>
              <a:rPr lang="en-IN" dirty="0"/>
              <a:t>Secondary Source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en-IN" dirty="0"/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en-IN" dirty="0"/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en-IN" dirty="0"/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en-IN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>
            <a:extLst>
              <a:ext uri="{FF2B5EF4-FFF2-40B4-BE49-F238E27FC236}">
                <a16:creationId xmlns:a16="http://schemas.microsoft.com/office/drawing/2014/main" id="{732220A0-FB6D-4A9D-85FE-1E4ABEF0E9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altLang="en-US"/>
              <a:t> Tools of Data Collection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61ED9B-F360-4445-9129-E31439A2E5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endParaRPr lang="en-IN" dirty="0"/>
          </a:p>
          <a:p>
            <a:pPr>
              <a:defRPr/>
            </a:pPr>
            <a:r>
              <a:rPr lang="en-IN" dirty="0"/>
              <a:t> Survey Method – Sampling Technique</a:t>
            </a:r>
          </a:p>
          <a:p>
            <a:pPr>
              <a:defRPr/>
            </a:pPr>
            <a:r>
              <a:rPr lang="en-IN" dirty="0"/>
              <a:t>Case Study</a:t>
            </a:r>
          </a:p>
          <a:p>
            <a:pPr>
              <a:defRPr/>
            </a:pPr>
            <a:r>
              <a:rPr lang="en-IN" dirty="0"/>
              <a:t>Questionnaire</a:t>
            </a:r>
          </a:p>
          <a:p>
            <a:pPr>
              <a:defRPr/>
            </a:pPr>
            <a:r>
              <a:rPr lang="en-IN" dirty="0"/>
              <a:t>Interview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en-IN" dirty="0"/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en-IN" dirty="0"/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en-IN" dirty="0"/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en-IN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>
            <a:extLst>
              <a:ext uri="{FF2B5EF4-FFF2-40B4-BE49-F238E27FC236}">
                <a16:creationId xmlns:a16="http://schemas.microsoft.com/office/drawing/2014/main" id="{F87695D6-BA34-4A9C-9D9D-1870F004D1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altLang="en-US"/>
              <a:t> Sampling Technique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EC8BDB-73C9-44FD-93BE-394CB68E17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IN" dirty="0"/>
              <a:t>Sample Design</a:t>
            </a:r>
          </a:p>
          <a:p>
            <a:pPr>
              <a:defRPr/>
            </a:pPr>
            <a:r>
              <a:rPr lang="en-IN" dirty="0"/>
              <a:t>Source</a:t>
            </a:r>
          </a:p>
          <a:p>
            <a:pPr>
              <a:defRPr/>
            </a:pPr>
            <a:r>
              <a:rPr lang="en-IN" dirty="0"/>
              <a:t>Simple Random</a:t>
            </a:r>
          </a:p>
          <a:p>
            <a:pPr>
              <a:defRPr/>
            </a:pPr>
            <a:r>
              <a:rPr lang="en-IN" dirty="0"/>
              <a:t>Systematic</a:t>
            </a:r>
          </a:p>
          <a:p>
            <a:pPr>
              <a:defRPr/>
            </a:pPr>
            <a:r>
              <a:rPr lang="en-IN" dirty="0"/>
              <a:t>Cluster</a:t>
            </a:r>
          </a:p>
          <a:p>
            <a:pPr>
              <a:defRPr/>
            </a:pPr>
            <a:r>
              <a:rPr lang="en-IN" dirty="0"/>
              <a:t>Quota</a:t>
            </a:r>
          </a:p>
          <a:p>
            <a:pPr>
              <a:defRPr/>
            </a:pPr>
            <a:r>
              <a:rPr lang="en-IN" dirty="0"/>
              <a:t>Snowball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en-IN" dirty="0"/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en-IN" dirty="0"/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en-IN" dirty="0"/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en-IN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>
            <a:extLst>
              <a:ext uri="{FF2B5EF4-FFF2-40B4-BE49-F238E27FC236}">
                <a16:creationId xmlns:a16="http://schemas.microsoft.com/office/drawing/2014/main" id="{25992EC4-3F73-4062-BCB2-21E5C25C53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altLang="en-US"/>
              <a:t> </a:t>
            </a:r>
            <a:br>
              <a:rPr lang="en-IN" altLang="en-US"/>
            </a:br>
            <a:endParaRPr lang="en-IN" alt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F964DB-ACBA-41D9-8764-866AF0F83B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endParaRPr lang="en-IN" dirty="0"/>
          </a:p>
          <a:p>
            <a:pPr>
              <a:defRPr/>
            </a:pPr>
            <a:r>
              <a:rPr lang="en-IN" dirty="0"/>
              <a:t>Sampling Error </a:t>
            </a:r>
          </a:p>
          <a:p>
            <a:pPr>
              <a:defRPr/>
            </a:pPr>
            <a:r>
              <a:rPr lang="en-IN" dirty="0"/>
              <a:t>Sample Size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en-IN" dirty="0"/>
              <a:t> 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en-IN" dirty="0"/>
              <a:t>			--------------------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en-IN" dirty="0"/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en-IN" dirty="0"/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en-IN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>
            <a:extLst>
              <a:ext uri="{FF2B5EF4-FFF2-40B4-BE49-F238E27FC236}">
                <a16:creationId xmlns:a16="http://schemas.microsoft.com/office/drawing/2014/main" id="{3E4594EA-0697-4905-B5D4-F31F20E24F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altLang="en-US"/>
              <a:t> Data Analysis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8A29B4-133F-44B0-8B34-6FBD2D1379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endParaRPr lang="en-IN" dirty="0"/>
          </a:p>
          <a:p>
            <a:pPr>
              <a:defRPr/>
            </a:pPr>
            <a:r>
              <a:rPr lang="en-IN" dirty="0"/>
              <a:t>Data Reduction – Summarized and Re-arranged</a:t>
            </a:r>
          </a:p>
          <a:p>
            <a:pPr>
              <a:defRPr/>
            </a:pPr>
            <a:r>
              <a:rPr lang="en-IN" dirty="0"/>
              <a:t>Editing – To Check Accuracy</a:t>
            </a:r>
          </a:p>
          <a:p>
            <a:pPr>
              <a:defRPr/>
            </a:pPr>
            <a:r>
              <a:rPr lang="en-IN" dirty="0"/>
              <a:t>Coding</a:t>
            </a:r>
          </a:p>
          <a:p>
            <a:pPr>
              <a:defRPr/>
            </a:pPr>
            <a:r>
              <a:rPr lang="en-IN" dirty="0"/>
              <a:t>Entry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en-IN" dirty="0"/>
              <a:t> 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en-IN" dirty="0"/>
              <a:t>	 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en-IN" dirty="0"/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en-IN" dirty="0"/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en-IN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>
            <a:extLst>
              <a:ext uri="{FF2B5EF4-FFF2-40B4-BE49-F238E27FC236}">
                <a16:creationId xmlns:a16="http://schemas.microsoft.com/office/drawing/2014/main" id="{C609C56A-51C4-4B90-B5F0-DF2B3D4BEF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altLang="en-US"/>
              <a:t> Analysis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EF498E-CEE2-4559-BDE1-A9AB771BB0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endParaRPr lang="en-IN" dirty="0"/>
          </a:p>
          <a:p>
            <a:pPr>
              <a:defRPr/>
            </a:pPr>
            <a:r>
              <a:rPr lang="en-IN" dirty="0"/>
              <a:t>Process of examining, summarising and 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en-IN" dirty="0"/>
              <a:t>   drawing conclusion from the collected data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en-IN" dirty="0"/>
              <a:t> 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en-IN" dirty="0"/>
              <a:t>	 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en-IN" dirty="0"/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en-IN" dirty="0"/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en-IN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>
            <a:extLst>
              <a:ext uri="{FF2B5EF4-FFF2-40B4-BE49-F238E27FC236}">
                <a16:creationId xmlns:a16="http://schemas.microsoft.com/office/drawing/2014/main" id="{489A17CA-FCB2-4C9B-BA3C-58DADDAB75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altLang="en-US"/>
              <a:t> Computer Software Packages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5942D9-9D61-47C0-8CB1-0009CDEC44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endParaRPr lang="en-IN" dirty="0"/>
          </a:p>
          <a:p>
            <a:pPr>
              <a:defRPr/>
            </a:pPr>
            <a:r>
              <a:rPr lang="en-IN" dirty="0"/>
              <a:t> SPSS (Statistical package for Social Science)</a:t>
            </a:r>
          </a:p>
          <a:p>
            <a:pPr>
              <a:defRPr/>
            </a:pPr>
            <a:endParaRPr lang="en-IN" dirty="0"/>
          </a:p>
          <a:p>
            <a:pPr>
              <a:defRPr/>
            </a:pPr>
            <a:r>
              <a:rPr lang="en-IN" dirty="0"/>
              <a:t>SPSS / PC + - Student Software, Menu Driven and Easy to use.</a:t>
            </a:r>
          </a:p>
          <a:p>
            <a:pPr>
              <a:defRPr/>
            </a:pPr>
            <a:endParaRPr lang="en-IN" dirty="0"/>
          </a:p>
          <a:p>
            <a:pPr marL="0" indent="0" algn="ctr">
              <a:buFont typeface="Arial" panose="020B0604020202020204" pitchFamily="34" charset="0"/>
              <a:buNone/>
              <a:defRPr/>
            </a:pPr>
            <a:r>
              <a:rPr lang="en-IN" dirty="0"/>
              <a:t>----------------------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en-IN" dirty="0"/>
              <a:t>	 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en-IN" dirty="0"/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en-IN" dirty="0"/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en-IN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>
            <a:extLst>
              <a:ext uri="{FF2B5EF4-FFF2-40B4-BE49-F238E27FC236}">
                <a16:creationId xmlns:a16="http://schemas.microsoft.com/office/drawing/2014/main" id="{F6006A72-EA41-4E40-A8BF-D35C6F7D28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altLang="en-US"/>
              <a:t>  3. Data Processing and Interpretation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323606-6F58-4E25-9EFC-BA4F613092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  <a:defRPr/>
            </a:pPr>
            <a:endParaRPr lang="en-IN" dirty="0"/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en-IN" dirty="0"/>
              <a:t>Almost last stage of Investigation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en-IN" dirty="0"/>
          </a:p>
          <a:p>
            <a:pPr>
              <a:defRPr/>
            </a:pPr>
            <a:r>
              <a:rPr lang="en-IN" dirty="0"/>
              <a:t>Subjectivity of Investigator</a:t>
            </a:r>
          </a:p>
          <a:p>
            <a:pPr lvl="1">
              <a:defRPr/>
            </a:pPr>
            <a:r>
              <a:rPr lang="en-IN" dirty="0"/>
              <a:t>Nature of Subject Matter</a:t>
            </a:r>
          </a:p>
          <a:p>
            <a:pPr lvl="1">
              <a:defRPr/>
            </a:pPr>
            <a:r>
              <a:rPr lang="en-IN" dirty="0"/>
              <a:t>Socio-Economic, Political Philosophy</a:t>
            </a:r>
          </a:p>
          <a:p>
            <a:pPr lvl="1">
              <a:defRPr/>
            </a:pPr>
            <a:r>
              <a:rPr lang="en-IN" dirty="0"/>
              <a:t>Influence of Vested Interest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en-IN" dirty="0"/>
          </a:p>
          <a:p>
            <a:pPr marL="0" indent="0" algn="ctr">
              <a:buFont typeface="Arial" panose="020B0604020202020204" pitchFamily="34" charset="0"/>
              <a:buNone/>
              <a:defRPr/>
            </a:pPr>
            <a:r>
              <a:rPr lang="en-IN" dirty="0"/>
              <a:t> 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en-IN" dirty="0"/>
              <a:t>	 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en-IN" dirty="0"/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en-IN" dirty="0"/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en-IN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>
            <a:extLst>
              <a:ext uri="{FF2B5EF4-FFF2-40B4-BE49-F238E27FC236}">
                <a16:creationId xmlns:a16="http://schemas.microsoft.com/office/drawing/2014/main" id="{40A70242-D496-46EF-B3EC-11110E9F75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altLang="en-US"/>
              <a:t>Legal Research and Methodology</a:t>
            </a:r>
            <a:br>
              <a:rPr lang="en-IN" altLang="en-US"/>
            </a:br>
            <a:r>
              <a:rPr lang="en-IN" altLang="en-US"/>
              <a:t>Formulating Research Design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76F675-FE92-4F90-9B52-52F24B7BAD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Arial" panose="020B0604020202020204" pitchFamily="34" charset="0"/>
              <a:buAutoNum type="arabicPeriod"/>
              <a:defRPr/>
            </a:pPr>
            <a:r>
              <a:rPr lang="en-IN" dirty="0"/>
              <a:t>Research Meaning</a:t>
            </a:r>
          </a:p>
          <a:p>
            <a:pPr marL="514350" indent="-514350">
              <a:buFont typeface="Arial" panose="020B0604020202020204" pitchFamily="34" charset="0"/>
              <a:buAutoNum type="arabicPeriod" startAt="2"/>
              <a:defRPr/>
            </a:pPr>
            <a:r>
              <a:rPr lang="en-IN" dirty="0"/>
              <a:t>Encyclopaedia Britannica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en-IN" dirty="0"/>
              <a:t>      - Trained Scientific Investigation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en-IN" dirty="0"/>
              <a:t>      - To go round in circle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en-IN" dirty="0"/>
              <a:t>      - Discovery of Truth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en-IN" dirty="0"/>
              <a:t>      - Original and First hand study of authorities 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en-IN" dirty="0"/>
              <a:t>        or experiments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>
            <a:extLst>
              <a:ext uri="{FF2B5EF4-FFF2-40B4-BE49-F238E27FC236}">
                <a16:creationId xmlns:a16="http://schemas.microsoft.com/office/drawing/2014/main" id="{18D12341-2F83-4B7F-99AF-8541F94FF1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altLang="en-US"/>
              <a:t>   </a:t>
            </a:r>
          </a:p>
        </p:txBody>
      </p:sp>
      <p:sp>
        <p:nvSpPr>
          <p:cNvPr id="21507" name="Content Placeholder 2">
            <a:extLst>
              <a:ext uri="{FF2B5EF4-FFF2-40B4-BE49-F238E27FC236}">
                <a16:creationId xmlns:a16="http://schemas.microsoft.com/office/drawing/2014/main" id="{557BAE7E-6718-423A-BBB3-488CA8A063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en-IN" altLang="en-US"/>
              <a:t> 1. Object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IN" altLang="en-US"/>
          </a:p>
          <a:p>
            <a:pPr marL="0" indent="0">
              <a:buFont typeface="Arial" panose="020B0604020202020204" pitchFamily="34" charset="0"/>
              <a:buNone/>
            </a:pPr>
            <a:r>
              <a:rPr lang="en-IN" altLang="en-US"/>
              <a:t>      According to Kerlinger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IN" altLang="en-US"/>
              <a:t>      Interpretation takes the result of analysis, 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IN" altLang="en-US"/>
              <a:t>      makes inferences pertinent to research   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IN" altLang="en-US"/>
              <a:t>      relations studies and draws conclusion about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IN" altLang="en-US"/>
              <a:t>      these relations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IN" altLang="en-US"/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IN" altLang="en-US"/>
              <a:t>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IN" altLang="en-US"/>
              <a:t>	 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IN" altLang="en-US"/>
          </a:p>
          <a:p>
            <a:pPr marL="0" indent="0">
              <a:buFont typeface="Arial" panose="020B0604020202020204" pitchFamily="34" charset="0"/>
              <a:buNone/>
            </a:pPr>
            <a:endParaRPr lang="en-IN" altLang="en-US"/>
          </a:p>
          <a:p>
            <a:pPr marL="0" indent="0">
              <a:buFont typeface="Arial" panose="020B0604020202020204" pitchFamily="34" charset="0"/>
              <a:buNone/>
            </a:pPr>
            <a:endParaRPr lang="en-IN" alt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>
            <a:extLst>
              <a:ext uri="{FF2B5EF4-FFF2-40B4-BE49-F238E27FC236}">
                <a16:creationId xmlns:a16="http://schemas.microsoft.com/office/drawing/2014/main" id="{ECE8B9B0-11D6-4E07-9854-748E5336B7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altLang="en-US"/>
              <a:t> 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5E75A2-4376-4C5A-963B-6E021F9644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  <a:defRPr/>
            </a:pPr>
            <a:r>
              <a:rPr lang="en-IN" dirty="0"/>
              <a:t>Interpretation can be both</a:t>
            </a:r>
          </a:p>
          <a:p>
            <a:pPr>
              <a:defRPr/>
            </a:pPr>
            <a:r>
              <a:rPr lang="en-IN" dirty="0"/>
              <a:t> Descriptive</a:t>
            </a:r>
          </a:p>
          <a:p>
            <a:pPr>
              <a:defRPr/>
            </a:pPr>
            <a:r>
              <a:rPr lang="en-IN" dirty="0"/>
              <a:t>Graphical</a:t>
            </a:r>
          </a:p>
          <a:p>
            <a:pPr>
              <a:defRPr/>
            </a:pPr>
            <a:r>
              <a:rPr lang="en-IN" dirty="0"/>
              <a:t>Charts</a:t>
            </a:r>
          </a:p>
          <a:p>
            <a:pPr>
              <a:defRPr/>
            </a:pPr>
            <a:r>
              <a:rPr lang="en-IN" dirty="0"/>
              <a:t>Tables</a:t>
            </a:r>
          </a:p>
          <a:p>
            <a:pPr>
              <a:defRPr/>
            </a:pPr>
            <a:r>
              <a:rPr lang="en-IN" dirty="0"/>
              <a:t>Diagrams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en-IN" dirty="0"/>
          </a:p>
          <a:p>
            <a:pPr marL="0" indent="0" algn="ctr">
              <a:buFont typeface="Arial" panose="020B0604020202020204" pitchFamily="34" charset="0"/>
              <a:buNone/>
              <a:defRPr/>
            </a:pPr>
            <a:r>
              <a:rPr lang="en-IN" dirty="0"/>
              <a:t> 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en-IN" dirty="0"/>
              <a:t>	 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en-IN" dirty="0"/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en-IN" dirty="0"/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en-IN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>
            <a:extLst>
              <a:ext uri="{FF2B5EF4-FFF2-40B4-BE49-F238E27FC236}">
                <a16:creationId xmlns:a16="http://schemas.microsoft.com/office/drawing/2014/main" id="{FCF2A386-8FFE-440A-A93A-A25EDB3F6D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altLang="en-US"/>
              <a:t>   </a:t>
            </a:r>
          </a:p>
        </p:txBody>
      </p:sp>
      <p:sp>
        <p:nvSpPr>
          <p:cNvPr id="23555" name="Content Placeholder 2">
            <a:extLst>
              <a:ext uri="{FF2B5EF4-FFF2-40B4-BE49-F238E27FC236}">
                <a16:creationId xmlns:a16="http://schemas.microsoft.com/office/drawing/2014/main" id="{66C085B5-82F5-4830-8E0F-A6FF938213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en-IN" altLang="en-US"/>
              <a:t>   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IN" altLang="en-US"/>
              <a:t>		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IN" altLang="en-US"/>
              <a:t>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IN" altLang="en-US"/>
              <a:t>	 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IN" altLang="en-US"/>
          </a:p>
          <a:p>
            <a:pPr marL="0" indent="0">
              <a:buFont typeface="Arial" panose="020B0604020202020204" pitchFamily="34" charset="0"/>
              <a:buNone/>
            </a:pPr>
            <a:endParaRPr lang="en-IN" altLang="en-US"/>
          </a:p>
          <a:p>
            <a:pPr marL="0" indent="0">
              <a:buFont typeface="Arial" panose="020B0604020202020204" pitchFamily="34" charset="0"/>
              <a:buNone/>
            </a:pPr>
            <a:endParaRPr lang="en-IN" altLang="en-US"/>
          </a:p>
        </p:txBody>
      </p:sp>
      <p:pic>
        <p:nvPicPr>
          <p:cNvPr id="23556" name="Picture 3">
            <a:extLst>
              <a:ext uri="{FF2B5EF4-FFF2-40B4-BE49-F238E27FC236}">
                <a16:creationId xmlns:a16="http://schemas.microsoft.com/office/drawing/2014/main" id="{922C1363-A2AE-4CEC-817F-FA3C48E44F7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4363" y="1435100"/>
            <a:ext cx="5375275" cy="3887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>
            <a:extLst>
              <a:ext uri="{FF2B5EF4-FFF2-40B4-BE49-F238E27FC236}">
                <a16:creationId xmlns:a16="http://schemas.microsoft.com/office/drawing/2014/main" id="{B86DB175-CF01-4F57-B1F5-383CF85281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altLang="en-US"/>
              <a:t>   </a:t>
            </a:r>
          </a:p>
        </p:txBody>
      </p:sp>
      <p:sp>
        <p:nvSpPr>
          <p:cNvPr id="24579" name="Content Placeholder 2">
            <a:extLst>
              <a:ext uri="{FF2B5EF4-FFF2-40B4-BE49-F238E27FC236}">
                <a16:creationId xmlns:a16="http://schemas.microsoft.com/office/drawing/2014/main" id="{86369BAE-78C5-44A3-A45C-C1331F1FBF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en-IN" altLang="en-US"/>
              <a:t>   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IN" altLang="en-US"/>
              <a:t>		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IN" altLang="en-US"/>
              <a:t>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IN" altLang="en-US"/>
              <a:t>	 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IN" altLang="en-US"/>
          </a:p>
          <a:p>
            <a:pPr marL="0" indent="0">
              <a:buFont typeface="Arial" panose="020B0604020202020204" pitchFamily="34" charset="0"/>
              <a:buNone/>
            </a:pPr>
            <a:endParaRPr lang="en-IN" altLang="en-US"/>
          </a:p>
          <a:p>
            <a:pPr marL="0" indent="0">
              <a:buFont typeface="Arial" panose="020B0604020202020204" pitchFamily="34" charset="0"/>
              <a:buNone/>
            </a:pPr>
            <a:endParaRPr lang="en-IN" altLang="en-US"/>
          </a:p>
        </p:txBody>
      </p:sp>
      <p:pic>
        <p:nvPicPr>
          <p:cNvPr id="24580" name="Picture 1">
            <a:extLst>
              <a:ext uri="{FF2B5EF4-FFF2-40B4-BE49-F238E27FC236}">
                <a16:creationId xmlns:a16="http://schemas.microsoft.com/office/drawing/2014/main" id="{8187EFC0-F248-42C6-B1D4-EB4A3D8F032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8175" y="1592263"/>
            <a:ext cx="5472113" cy="3687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>
            <a:extLst>
              <a:ext uri="{FF2B5EF4-FFF2-40B4-BE49-F238E27FC236}">
                <a16:creationId xmlns:a16="http://schemas.microsoft.com/office/drawing/2014/main" id="{12C50F7C-7354-4E39-829A-4A3E0276F6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altLang="en-US"/>
              <a:t>   </a:t>
            </a:r>
          </a:p>
        </p:txBody>
      </p:sp>
      <p:sp>
        <p:nvSpPr>
          <p:cNvPr id="25603" name="Content Placeholder 2">
            <a:extLst>
              <a:ext uri="{FF2B5EF4-FFF2-40B4-BE49-F238E27FC236}">
                <a16:creationId xmlns:a16="http://schemas.microsoft.com/office/drawing/2014/main" id="{65290202-9C0A-4596-8D28-53C53BF92A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en-IN" altLang="en-US"/>
              <a:t>   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IN" altLang="en-US"/>
              <a:t>		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IN" altLang="en-US"/>
              <a:t>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IN" altLang="en-US"/>
              <a:t>	 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IN" altLang="en-US"/>
          </a:p>
          <a:p>
            <a:pPr marL="0" indent="0">
              <a:buFont typeface="Arial" panose="020B0604020202020204" pitchFamily="34" charset="0"/>
              <a:buNone/>
            </a:pPr>
            <a:endParaRPr lang="en-IN" altLang="en-US"/>
          </a:p>
          <a:p>
            <a:pPr marL="0" indent="0">
              <a:buFont typeface="Arial" panose="020B0604020202020204" pitchFamily="34" charset="0"/>
              <a:buNone/>
            </a:pPr>
            <a:endParaRPr lang="en-IN" altLang="en-US"/>
          </a:p>
        </p:txBody>
      </p:sp>
      <p:pic>
        <p:nvPicPr>
          <p:cNvPr id="25604" name="Picture 3">
            <a:extLst>
              <a:ext uri="{FF2B5EF4-FFF2-40B4-BE49-F238E27FC236}">
                <a16:creationId xmlns:a16="http://schemas.microsoft.com/office/drawing/2014/main" id="{69082937-537B-4B07-AE10-55105645482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4075" y="1700213"/>
            <a:ext cx="5543550" cy="3690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>
            <a:extLst>
              <a:ext uri="{FF2B5EF4-FFF2-40B4-BE49-F238E27FC236}">
                <a16:creationId xmlns:a16="http://schemas.microsoft.com/office/drawing/2014/main" id="{F9AA484F-2632-4A12-A5CA-695F38671D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altLang="en-US"/>
              <a:t> 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051FBF-1C77-42C9-BAE7-33320BF9D0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  <a:defRPr/>
            </a:pPr>
            <a:r>
              <a:rPr lang="en-IN" dirty="0"/>
              <a:t>    Cause and Effect Relationship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en-IN" dirty="0"/>
          </a:p>
          <a:p>
            <a:pPr>
              <a:defRPr/>
            </a:pPr>
            <a:r>
              <a:rPr lang="en-IN" dirty="0"/>
              <a:t> Easy in Case of Quantitative</a:t>
            </a:r>
          </a:p>
          <a:p>
            <a:pPr>
              <a:defRPr/>
            </a:pPr>
            <a:r>
              <a:rPr lang="en-IN" dirty="0"/>
              <a:t>Difficult in Case of Qualitative</a:t>
            </a:r>
          </a:p>
          <a:p>
            <a:pPr>
              <a:defRPr/>
            </a:pPr>
            <a:endParaRPr lang="en-IN" dirty="0"/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en-IN" dirty="0"/>
              <a:t>		      -------------------------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en-IN" dirty="0"/>
          </a:p>
          <a:p>
            <a:pPr marL="0" indent="0" algn="ctr">
              <a:buFont typeface="Arial" panose="020B0604020202020204" pitchFamily="34" charset="0"/>
              <a:buNone/>
              <a:defRPr/>
            </a:pPr>
            <a:r>
              <a:rPr lang="en-IN" dirty="0"/>
              <a:t> 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en-IN" dirty="0"/>
              <a:t>	 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en-IN" dirty="0"/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en-IN" dirty="0"/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en-IN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>
            <a:extLst>
              <a:ext uri="{FF2B5EF4-FFF2-40B4-BE49-F238E27FC236}">
                <a16:creationId xmlns:a16="http://schemas.microsoft.com/office/drawing/2014/main" id="{01CE7D7E-2DCC-4834-B86B-6EA907459F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altLang="en-US"/>
              <a:t>References 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50BB2E-5BD1-439E-9BA5-A82ED9D8D7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0825" y="1196975"/>
            <a:ext cx="8435975" cy="5327650"/>
          </a:xfrm>
        </p:spPr>
        <p:txBody>
          <a:bodyPr/>
          <a:lstStyle/>
          <a:p>
            <a:pPr marL="514350" indent="-514350">
              <a:buFont typeface="Arial" panose="020B0604020202020204" pitchFamily="34" charset="0"/>
              <a:buAutoNum type="arabicPeriod"/>
              <a:defRPr/>
            </a:pPr>
            <a:r>
              <a:rPr lang="en-IN" sz="2800" dirty="0"/>
              <a:t>Indian Law Institute (ILI) – Legal Research and Methodology (Ed. S.K. </a:t>
            </a:r>
            <a:r>
              <a:rPr lang="en-IN" sz="2800" dirty="0" err="1"/>
              <a:t>Verma</a:t>
            </a:r>
            <a:r>
              <a:rPr lang="en-IN" sz="2800" dirty="0"/>
              <a:t> &amp; M. Afzal </a:t>
            </a:r>
            <a:r>
              <a:rPr lang="en-IN" sz="2800" dirty="0" err="1"/>
              <a:t>Wani</a:t>
            </a:r>
            <a:r>
              <a:rPr lang="en-IN" sz="2800" dirty="0"/>
              <a:t>) (2010)</a:t>
            </a:r>
          </a:p>
          <a:p>
            <a:pPr marL="514350" indent="-514350">
              <a:buFont typeface="Arial" panose="020B0604020202020204" pitchFamily="34" charset="0"/>
              <a:buAutoNum type="arabicPeriod"/>
              <a:defRPr/>
            </a:pPr>
            <a:r>
              <a:rPr lang="en-IN" sz="2800" dirty="0"/>
              <a:t>Anwar </a:t>
            </a:r>
            <a:r>
              <a:rPr lang="en-IN" sz="2800" dirty="0" err="1"/>
              <a:t>Yagin</a:t>
            </a:r>
            <a:r>
              <a:rPr lang="en-IN" sz="2800" dirty="0"/>
              <a:t> – Legal Research and Writing Methods. Lexis – </a:t>
            </a:r>
            <a:r>
              <a:rPr lang="en-IN" sz="2800" dirty="0" err="1"/>
              <a:t>Nexis</a:t>
            </a:r>
            <a:r>
              <a:rPr lang="en-IN" sz="2800" dirty="0"/>
              <a:t> (2008)</a:t>
            </a:r>
          </a:p>
          <a:p>
            <a:pPr marL="514350" indent="-514350">
              <a:buFont typeface="Arial" panose="020B0604020202020204" pitchFamily="34" charset="0"/>
              <a:buAutoNum type="arabicPeriod"/>
              <a:defRPr/>
            </a:pPr>
            <a:r>
              <a:rPr lang="en-IN" sz="2800" dirty="0"/>
              <a:t>Dr. M.K. Bhandari – Data Collection : Tools and Techniques. I.J.L.S (1988)</a:t>
            </a:r>
          </a:p>
          <a:p>
            <a:pPr marL="514350" indent="-514350">
              <a:buFont typeface="Arial" panose="020B0604020202020204" pitchFamily="34" charset="0"/>
              <a:buAutoNum type="arabicPeriod"/>
              <a:defRPr/>
            </a:pPr>
            <a:r>
              <a:rPr lang="en-IN" sz="2800" dirty="0"/>
              <a:t>N.R. </a:t>
            </a:r>
            <a:r>
              <a:rPr lang="en-IN" sz="2800" dirty="0" err="1"/>
              <a:t>Madhava</a:t>
            </a:r>
            <a:r>
              <a:rPr lang="en-IN" sz="2800" dirty="0"/>
              <a:t> Menon – Clinical Legal Education (Eastern Book Company) (2011)</a:t>
            </a:r>
          </a:p>
          <a:p>
            <a:pPr marL="514350" indent="-514350">
              <a:buFont typeface="Arial" panose="020B0604020202020204" pitchFamily="34" charset="0"/>
              <a:buAutoNum type="arabicPeriod"/>
              <a:defRPr/>
            </a:pPr>
            <a:r>
              <a:rPr lang="en-IN" sz="2800" dirty="0"/>
              <a:t>NLSUI Bangalore &amp; NLU – Delhi Publications on Citation Methods and legal writings</a:t>
            </a:r>
          </a:p>
          <a:p>
            <a:pPr marL="514350" indent="-514350">
              <a:buFont typeface="Arial" panose="020B0604020202020204" pitchFamily="34" charset="0"/>
              <a:buAutoNum type="arabicPeriod"/>
              <a:defRPr/>
            </a:pPr>
            <a:endParaRPr lang="en-IN" dirty="0"/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en-IN" dirty="0"/>
          </a:p>
          <a:p>
            <a:pPr marL="0" indent="0" algn="ctr">
              <a:buFont typeface="Arial" panose="020B0604020202020204" pitchFamily="34" charset="0"/>
              <a:buNone/>
              <a:defRPr/>
            </a:pPr>
            <a:r>
              <a:rPr lang="en-IN" dirty="0"/>
              <a:t> 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en-IN" dirty="0"/>
              <a:t>	 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en-IN" dirty="0"/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en-IN" dirty="0"/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en-IN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>
            <a:extLst>
              <a:ext uri="{FF2B5EF4-FFF2-40B4-BE49-F238E27FC236}">
                <a16:creationId xmlns:a16="http://schemas.microsoft.com/office/drawing/2014/main" id="{A4B69BE9-F296-43D0-B6F2-8884AFB9EF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altLang="en-US"/>
              <a:t> </a:t>
            </a:r>
          </a:p>
        </p:txBody>
      </p:sp>
      <p:sp>
        <p:nvSpPr>
          <p:cNvPr id="28675" name="Content Placeholder 2">
            <a:extLst>
              <a:ext uri="{FF2B5EF4-FFF2-40B4-BE49-F238E27FC236}">
                <a16:creationId xmlns:a16="http://schemas.microsoft.com/office/drawing/2014/main" id="{0FC9B8C5-600C-458D-9F98-2C6BFCD64F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0825" y="1196975"/>
            <a:ext cx="8435975" cy="5327650"/>
          </a:xfrm>
        </p:spPr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IN" altLang="en-US" sz="2800"/>
          </a:p>
          <a:p>
            <a:pPr marL="0" indent="0">
              <a:buFont typeface="Arial" panose="020B0604020202020204" pitchFamily="34" charset="0"/>
              <a:buNone/>
            </a:pPr>
            <a:endParaRPr lang="en-IN" altLang="en-US" sz="2800"/>
          </a:p>
          <a:p>
            <a:pPr marL="0" indent="0">
              <a:buFont typeface="Arial" panose="020B0604020202020204" pitchFamily="34" charset="0"/>
              <a:buNone/>
            </a:pPr>
            <a:endParaRPr lang="en-IN" altLang="en-US" sz="2800"/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IN" altLang="en-US" sz="8000" b="1">
                <a:solidFill>
                  <a:srgbClr val="FF0000"/>
                </a:solidFill>
                <a:latin typeface="Algerian" panose="04020705040A02060702" pitchFamily="82" charset="0"/>
              </a:rPr>
              <a:t>THANKS </a:t>
            </a:r>
            <a:endParaRPr lang="en-IN" altLang="en-US" sz="8800" b="1">
              <a:solidFill>
                <a:srgbClr val="FF0000"/>
              </a:solidFill>
              <a:latin typeface="Algerian" panose="04020705040A02060702" pitchFamily="82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IN" altLang="en-US"/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IN" altLang="en-US"/>
              <a:t>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IN" altLang="en-US"/>
              <a:t>	 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IN" altLang="en-US"/>
          </a:p>
          <a:p>
            <a:pPr marL="0" indent="0">
              <a:buFont typeface="Arial" panose="020B0604020202020204" pitchFamily="34" charset="0"/>
              <a:buNone/>
            </a:pPr>
            <a:endParaRPr lang="en-IN" altLang="en-US"/>
          </a:p>
          <a:p>
            <a:pPr marL="0" indent="0">
              <a:buFont typeface="Arial" panose="020B0604020202020204" pitchFamily="34" charset="0"/>
              <a:buNone/>
            </a:pPr>
            <a:endParaRPr lang="en-IN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>
            <a:extLst>
              <a:ext uri="{FF2B5EF4-FFF2-40B4-BE49-F238E27FC236}">
                <a16:creationId xmlns:a16="http://schemas.microsoft.com/office/drawing/2014/main" id="{2E0EEDC8-D5D7-4B1F-9D75-D1682FB7AA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 altLang="en-US"/>
          </a:p>
        </p:txBody>
      </p:sp>
      <p:sp>
        <p:nvSpPr>
          <p:cNvPr id="4099" name="Content Placeholder 2">
            <a:extLst>
              <a:ext uri="{FF2B5EF4-FFF2-40B4-BE49-F238E27FC236}">
                <a16:creationId xmlns:a16="http://schemas.microsoft.com/office/drawing/2014/main" id="{FC60AC66-155D-4515-859C-37E58271EE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en-IN" altLang="en-US"/>
              <a:t>    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IN" altLang="en-US"/>
              <a:t>    - First Research Rule :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IN" altLang="en-US"/>
              <a:t>    - What is wanted is sound, publishable 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IN" altLang="en-US"/>
              <a:t>       research, not attainable perfection.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IN" altLang="en-US"/>
          </a:p>
          <a:p>
            <a:pPr marL="0" indent="0">
              <a:buFont typeface="Arial" panose="020B0604020202020204" pitchFamily="34" charset="0"/>
              <a:buNone/>
            </a:pPr>
            <a:r>
              <a:rPr lang="en-IN" altLang="en-US"/>
              <a:t>       Second Rule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IN" altLang="en-US"/>
              <a:t>      - Honest and dispassionate investigation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IN" alt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>
            <a:extLst>
              <a:ext uri="{FF2B5EF4-FFF2-40B4-BE49-F238E27FC236}">
                <a16:creationId xmlns:a16="http://schemas.microsoft.com/office/drawing/2014/main" id="{28C218FD-740C-4629-B31D-FD6EDC78C6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 altLang="en-US"/>
          </a:p>
        </p:txBody>
      </p:sp>
      <p:sp>
        <p:nvSpPr>
          <p:cNvPr id="5123" name="Content Placeholder 2">
            <a:extLst>
              <a:ext uri="{FF2B5EF4-FFF2-40B4-BE49-F238E27FC236}">
                <a16:creationId xmlns:a16="http://schemas.microsoft.com/office/drawing/2014/main" id="{891B9552-9AB0-4DBC-98FD-03EE80AF4F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en-IN" altLang="en-US"/>
              <a:t>            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IN" altLang="en-US"/>
              <a:t>     Third Rule</a:t>
            </a:r>
          </a:p>
          <a:p>
            <a:pPr marL="0" indent="0" algn="just">
              <a:buFont typeface="Arial" panose="020B0604020202020204" pitchFamily="34" charset="0"/>
              <a:buNone/>
            </a:pPr>
            <a:r>
              <a:rPr lang="en-IN" altLang="en-US"/>
              <a:t>      Legal Research should not, of course be </a:t>
            </a:r>
          </a:p>
          <a:p>
            <a:pPr marL="0" indent="0" algn="just">
              <a:buFont typeface="Arial" panose="020B0604020202020204" pitchFamily="34" charset="0"/>
              <a:buNone/>
            </a:pPr>
            <a:r>
              <a:rPr lang="en-IN" altLang="en-US"/>
              <a:t>      confined to books, articles, treaties, statures   </a:t>
            </a:r>
          </a:p>
          <a:p>
            <a:pPr marL="0" indent="0" algn="just">
              <a:buFont typeface="Arial" panose="020B0604020202020204" pitchFamily="34" charset="0"/>
              <a:buNone/>
            </a:pPr>
            <a:r>
              <a:rPr lang="en-IN" altLang="en-US"/>
              <a:t>      and cases, but if necessary should be </a:t>
            </a:r>
          </a:p>
          <a:p>
            <a:pPr marL="0" indent="0" algn="just">
              <a:buFont typeface="Arial" panose="020B0604020202020204" pitchFamily="34" charset="0"/>
              <a:buNone/>
            </a:pPr>
            <a:r>
              <a:rPr lang="en-IN" altLang="en-US"/>
              <a:t>      interdisciplinary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IN" alt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id="{DBDDAD14-F0BE-4C1A-B879-97F7B2C3ED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altLang="en-US"/>
              <a:t>Methodology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D9ADCC-B37C-4F33-9F2A-627849FFA7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IN" dirty="0"/>
              <a:t>Broader term and its scope is wider than 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en-IN" dirty="0"/>
              <a:t>    methods.</a:t>
            </a:r>
          </a:p>
          <a:p>
            <a:pPr algn="just">
              <a:defRPr/>
            </a:pPr>
            <a:r>
              <a:rPr lang="en-IN" dirty="0"/>
              <a:t>Characteristics of methods, the principles on which method operate and standards governing the selection and application – Judy Payne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en-IN" dirty="0"/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en-IN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:a16="http://schemas.microsoft.com/office/drawing/2014/main" id="{2073F251-E644-4D30-A0D3-CA00605021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altLang="en-US"/>
              <a:t>Formulation of Research Problem</a:t>
            </a:r>
            <a:br>
              <a:rPr lang="en-IN" altLang="en-US"/>
            </a:br>
            <a:r>
              <a:rPr lang="en-IN" altLang="en-US" sz="3200"/>
              <a:t>Sources to be used in Selection of Topic</a:t>
            </a:r>
            <a:endParaRPr lang="en-IN" alt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B24452-31B3-4783-9623-B60B95FF26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IN" dirty="0"/>
              <a:t>Books, Reports, Journals, Research Papers Prior Research Works &amp; Related Legal Literature</a:t>
            </a:r>
          </a:p>
          <a:p>
            <a:pPr>
              <a:defRPr/>
            </a:pPr>
            <a:r>
              <a:rPr lang="en-IN" dirty="0"/>
              <a:t>Significant Court Rulings.</a:t>
            </a:r>
          </a:p>
          <a:p>
            <a:pPr>
              <a:defRPr/>
            </a:pPr>
            <a:r>
              <a:rPr lang="en-IN" dirty="0"/>
              <a:t>Available Data</a:t>
            </a:r>
          </a:p>
          <a:p>
            <a:pPr>
              <a:defRPr/>
            </a:pPr>
            <a:r>
              <a:rPr lang="en-IN" dirty="0"/>
              <a:t>Ongoing Research</a:t>
            </a:r>
          </a:p>
          <a:p>
            <a:pPr>
              <a:defRPr/>
            </a:pPr>
            <a:r>
              <a:rPr lang="en-IN" dirty="0"/>
              <a:t>Media Reports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en-IN" dirty="0"/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en-IN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>
            <a:extLst>
              <a:ext uri="{FF2B5EF4-FFF2-40B4-BE49-F238E27FC236}">
                <a16:creationId xmlns:a16="http://schemas.microsoft.com/office/drawing/2014/main" id="{149DAE67-E06F-4C0A-80A0-8CC0FEB33D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altLang="en-US"/>
              <a:t>Basic Consideration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106D2A-9343-458A-B2D7-04F1C7F659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IN" dirty="0"/>
              <a:t>Involve Researchable Problem</a:t>
            </a:r>
          </a:p>
          <a:p>
            <a:pPr>
              <a:defRPr/>
            </a:pPr>
            <a:r>
              <a:rPr lang="en-IN" dirty="0"/>
              <a:t>Feasibility</a:t>
            </a:r>
          </a:p>
          <a:p>
            <a:pPr>
              <a:defRPr/>
            </a:pPr>
            <a:r>
              <a:rPr lang="en-IN" dirty="0"/>
              <a:t>Legal, Juristic, academic and socio economic value</a:t>
            </a:r>
          </a:p>
          <a:p>
            <a:pPr>
              <a:defRPr/>
            </a:pPr>
            <a:r>
              <a:rPr lang="en-IN" dirty="0"/>
              <a:t>Practical Consideration</a:t>
            </a:r>
          </a:p>
          <a:p>
            <a:pPr>
              <a:defRPr/>
            </a:pPr>
            <a:r>
              <a:rPr lang="en-IN" dirty="0"/>
              <a:t>Understanding of Scholar</a:t>
            </a:r>
          </a:p>
          <a:p>
            <a:pPr>
              <a:defRPr/>
            </a:pPr>
            <a:r>
              <a:rPr lang="en-IN" dirty="0"/>
              <a:t>Narrowing down of topic 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en-IN" dirty="0"/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en-IN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>
            <a:extLst>
              <a:ext uri="{FF2B5EF4-FFF2-40B4-BE49-F238E27FC236}">
                <a16:creationId xmlns:a16="http://schemas.microsoft.com/office/drawing/2014/main" id="{9CE990D5-9511-4A5F-B6D9-D906CFC2D4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altLang="en-US"/>
              <a:t> Research Design / Synopsis / Research Proposal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DA7DBE-EB70-4BC8-B731-FD83A47B46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  <a:defRPr/>
            </a:pPr>
            <a:endParaRPr lang="en-IN" dirty="0"/>
          </a:p>
          <a:p>
            <a:pPr>
              <a:defRPr/>
            </a:pPr>
            <a:r>
              <a:rPr lang="en-IN" dirty="0"/>
              <a:t>Doctrinal – Qualitative </a:t>
            </a:r>
          </a:p>
          <a:p>
            <a:pPr>
              <a:defRPr/>
            </a:pPr>
            <a:r>
              <a:rPr lang="en-IN" dirty="0"/>
              <a:t>Non Doctrinal – Empirical - Quantitative</a:t>
            </a:r>
          </a:p>
          <a:p>
            <a:pPr>
              <a:defRPr/>
            </a:pPr>
            <a:r>
              <a:rPr lang="en-IN" dirty="0"/>
              <a:t>Historical</a:t>
            </a:r>
          </a:p>
          <a:p>
            <a:pPr>
              <a:defRPr/>
            </a:pPr>
            <a:r>
              <a:rPr lang="en-IN" dirty="0"/>
              <a:t>Comparative</a:t>
            </a:r>
          </a:p>
          <a:p>
            <a:pPr>
              <a:defRPr/>
            </a:pPr>
            <a:r>
              <a:rPr lang="en-IN" dirty="0"/>
              <a:t>Inter - Disciplinary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en-IN" dirty="0"/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en-IN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>
            <a:extLst>
              <a:ext uri="{FF2B5EF4-FFF2-40B4-BE49-F238E27FC236}">
                <a16:creationId xmlns:a16="http://schemas.microsoft.com/office/drawing/2014/main" id="{223808B5-01FB-4C24-A763-E7D413DA83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altLang="en-US"/>
              <a:t>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B92E0F-2C93-466A-B108-A3A1B115AD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Arial" panose="020B0604020202020204" pitchFamily="34" charset="0"/>
              <a:buAutoNum type="arabicPeriod"/>
              <a:defRPr/>
            </a:pPr>
            <a:r>
              <a:rPr lang="en-IN" dirty="0"/>
              <a:t>Title of Research Project</a:t>
            </a:r>
          </a:p>
          <a:p>
            <a:pPr lvl="1">
              <a:defRPr/>
            </a:pPr>
            <a:r>
              <a:rPr lang="en-IN" dirty="0"/>
              <a:t> Self Explanatory</a:t>
            </a:r>
          </a:p>
          <a:p>
            <a:pPr lvl="1">
              <a:defRPr/>
            </a:pPr>
            <a:r>
              <a:rPr lang="en-IN" dirty="0"/>
              <a:t>Clear – No Ambiguity</a:t>
            </a:r>
          </a:p>
          <a:p>
            <a:pPr lvl="1">
              <a:defRPr/>
            </a:pPr>
            <a:r>
              <a:rPr lang="en-IN" dirty="0"/>
              <a:t>Short </a:t>
            </a:r>
          </a:p>
          <a:p>
            <a:pPr marL="457200" lvl="1" indent="0">
              <a:buFont typeface="Arial" panose="020B0604020202020204" pitchFamily="34" charset="0"/>
              <a:buNone/>
              <a:defRPr/>
            </a:pPr>
            <a:endParaRPr lang="en-IN" dirty="0"/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en-IN" dirty="0"/>
              <a:t>2. Introduction</a:t>
            </a:r>
          </a:p>
          <a:p>
            <a:pPr lvl="1">
              <a:defRPr/>
            </a:pPr>
            <a:r>
              <a:rPr lang="en-IN" dirty="0"/>
              <a:t>Nature of Research Problem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en-IN" dirty="0"/>
              <a:t> 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en-IN" dirty="0"/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en-IN" dirty="0"/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en-IN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290</TotalTime>
  <Words>617</Words>
  <Application>Microsoft Office PowerPoint</Application>
  <PresentationFormat>On-screen Show (4:3)</PresentationFormat>
  <Paragraphs>225</Paragraphs>
  <Slides>27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Office Theme</vt:lpstr>
      <vt:lpstr> </vt:lpstr>
      <vt:lpstr>Legal Research and Methodology Formulating Research Design</vt:lpstr>
      <vt:lpstr>PowerPoint Presentation</vt:lpstr>
      <vt:lpstr>PowerPoint Presentation</vt:lpstr>
      <vt:lpstr>Methodology</vt:lpstr>
      <vt:lpstr>Formulation of Research Problem Sources to be used in Selection of Topic</vt:lpstr>
      <vt:lpstr>Basic Consideration </vt:lpstr>
      <vt:lpstr> Research Design / Synopsis / Research Proposal</vt:lpstr>
      <vt:lpstr>  </vt:lpstr>
      <vt:lpstr>  </vt:lpstr>
      <vt:lpstr>  </vt:lpstr>
      <vt:lpstr>2. Tools of Data Collection &amp; its Analysis  </vt:lpstr>
      <vt:lpstr> Tools of Data Collection </vt:lpstr>
      <vt:lpstr> Sampling Technique</vt:lpstr>
      <vt:lpstr>  </vt:lpstr>
      <vt:lpstr> Data Analysis</vt:lpstr>
      <vt:lpstr> Analysis</vt:lpstr>
      <vt:lpstr> Computer Software Packages</vt:lpstr>
      <vt:lpstr>  3. Data Processing and Interpretation</vt:lpstr>
      <vt:lpstr>   </vt:lpstr>
      <vt:lpstr>   </vt:lpstr>
      <vt:lpstr>   </vt:lpstr>
      <vt:lpstr>   </vt:lpstr>
      <vt:lpstr>   </vt:lpstr>
      <vt:lpstr>   </vt:lpstr>
      <vt:lpstr>References   </vt:lpstr>
      <vt:lpstr> 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Co-Relation between Fundamental Rights, Directive Principles of State Policy &amp; Fundamental Duties</dc:title>
  <dc:creator>VINAY RAI</dc:creator>
  <cp:lastModifiedBy>Unknown User</cp:lastModifiedBy>
  <cp:revision>48</cp:revision>
  <dcterms:created xsi:type="dcterms:W3CDTF">2017-08-30T06:26:02Z</dcterms:created>
  <dcterms:modified xsi:type="dcterms:W3CDTF">2020-02-20T10:14:24Z</dcterms:modified>
</cp:coreProperties>
</file>