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66" r:id="rId29"/>
    <p:sldId id="285" r:id="rId30"/>
    <p:sldId id="284"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1E77FF-334F-4610-8B7A-2A69E630DEDA}" type="datetimeFigureOut">
              <a:rPr lang="en-US" smtClean="0"/>
              <a:pPr/>
              <a:t>5/18/2021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9C8775-CCFD-4E76-A021-4BBCD782EA8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E9C8775-CCFD-4E76-A021-4BBCD782EA8B}"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E8EAABF-F907-48BD-AAAA-6F75C6D30DCB}" type="datetimeFigureOut">
              <a:rPr lang="en-US" smtClean="0"/>
              <a:pPr/>
              <a:t>5/18/2021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7C4E72-4881-43ED-AC29-9956D2CF326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8EAABF-F907-48BD-AAAA-6F75C6D30DCB}" type="datetimeFigureOut">
              <a:rPr lang="en-US" smtClean="0"/>
              <a:pPr/>
              <a:t>5/18/2021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7C4E72-4881-43ED-AC29-9956D2CF326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8EAABF-F907-48BD-AAAA-6F75C6D30DCB}" type="datetimeFigureOut">
              <a:rPr lang="en-US" smtClean="0"/>
              <a:pPr/>
              <a:t>5/18/2021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7C4E72-4881-43ED-AC29-9956D2CF326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8EAABF-F907-48BD-AAAA-6F75C6D30DCB}" type="datetimeFigureOut">
              <a:rPr lang="en-US" smtClean="0"/>
              <a:pPr/>
              <a:t>5/18/2021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7C4E72-4881-43ED-AC29-9956D2CF326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8EAABF-F907-48BD-AAAA-6F75C6D30DCB}" type="datetimeFigureOut">
              <a:rPr lang="en-US" smtClean="0"/>
              <a:pPr/>
              <a:t>5/18/2021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7C4E72-4881-43ED-AC29-9956D2CF326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E8EAABF-F907-48BD-AAAA-6F75C6D30DCB}" type="datetimeFigureOut">
              <a:rPr lang="en-US" smtClean="0"/>
              <a:pPr/>
              <a:t>5/18/2021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7C4E72-4881-43ED-AC29-9956D2CF326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8EAABF-F907-48BD-AAAA-6F75C6D30DCB}" type="datetimeFigureOut">
              <a:rPr lang="en-US" smtClean="0"/>
              <a:pPr/>
              <a:t>5/18/2021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7C4E72-4881-43ED-AC29-9956D2CF326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8EAABF-F907-48BD-AAAA-6F75C6D30DCB}" type="datetimeFigureOut">
              <a:rPr lang="en-US" smtClean="0"/>
              <a:pPr/>
              <a:t>5/18/2021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7C4E72-4881-43ED-AC29-9956D2CF326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8EAABF-F907-48BD-AAAA-6F75C6D30DCB}" type="datetimeFigureOut">
              <a:rPr lang="en-US" smtClean="0"/>
              <a:pPr/>
              <a:t>5/18/2021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7C4E72-4881-43ED-AC29-9956D2CF326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8EAABF-F907-48BD-AAAA-6F75C6D30DCB}" type="datetimeFigureOut">
              <a:rPr lang="en-US" smtClean="0"/>
              <a:pPr/>
              <a:t>5/18/2021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7C4E72-4881-43ED-AC29-9956D2CF326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8EAABF-F907-48BD-AAAA-6F75C6D30DCB}" type="datetimeFigureOut">
              <a:rPr lang="en-US" smtClean="0"/>
              <a:pPr/>
              <a:t>5/18/2021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7C4E72-4881-43ED-AC29-9956D2CF326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8EAABF-F907-48BD-AAAA-6F75C6D30DCB}" type="datetimeFigureOut">
              <a:rPr lang="en-US" smtClean="0"/>
              <a:pPr/>
              <a:t>5/18/2021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7C4E72-4881-43ED-AC29-9956D2CF326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s://en.wikipedia.org/wiki/Western_Civilization" TargetMode="External"/><Relationship Id="rId3" Type="http://schemas.openxmlformats.org/officeDocument/2006/relationships/hyperlink" Target="https://en.wikipedia.org/wiki/Society" TargetMode="External"/><Relationship Id="rId7" Type="http://schemas.openxmlformats.org/officeDocument/2006/relationships/hyperlink" Target="https://en.wikipedia.org/wiki/Equal_opportunity" TargetMode="External"/><Relationship Id="rId2" Type="http://schemas.openxmlformats.org/officeDocument/2006/relationships/hyperlink" Target="https://en.wikipedia.org/wiki/Individual" TargetMode="External"/><Relationship Id="rId1" Type="http://schemas.openxmlformats.org/officeDocument/2006/relationships/slideLayout" Target="../slideLayouts/slideLayout2.xml"/><Relationship Id="rId6" Type="http://schemas.openxmlformats.org/officeDocument/2006/relationships/hyperlink" Target="https://en.wikipedia.org/wiki/Privilege_(social_inequality)" TargetMode="External"/><Relationship Id="rId5" Type="http://schemas.openxmlformats.org/officeDocument/2006/relationships/hyperlink" Target="https://en.wikipedia.org/wiki/Liberty" TargetMode="External"/><Relationship Id="rId10" Type="http://schemas.openxmlformats.org/officeDocument/2006/relationships/hyperlink" Target="https://en.wikipedia.org/wiki/Role_theory" TargetMode="External"/><Relationship Id="rId4" Type="http://schemas.openxmlformats.org/officeDocument/2006/relationships/hyperlink" Target="https://en.wikipedia.org/wiki/Distribution_of_wealth" TargetMode="External"/><Relationship Id="rId9" Type="http://schemas.openxmlformats.org/officeDocument/2006/relationships/hyperlink" Target="https://en.wikipedia.org/wiki/Culture_of_Asia"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en.wikipedia.org/wiki/Taxation" TargetMode="External"/><Relationship Id="rId13" Type="http://schemas.openxmlformats.org/officeDocument/2006/relationships/hyperlink" Target="https://en.wikipedia.org/wiki/Labor_law" TargetMode="External"/><Relationship Id="rId18" Type="http://schemas.openxmlformats.org/officeDocument/2006/relationships/hyperlink" Target="https://en.wikipedia.org/wiki/Equal_opportunity" TargetMode="External"/><Relationship Id="rId3" Type="http://schemas.openxmlformats.org/officeDocument/2006/relationships/hyperlink" Target="https://en.wikipedia.org/wiki/Social_mobility" TargetMode="External"/><Relationship Id="rId7" Type="http://schemas.openxmlformats.org/officeDocument/2006/relationships/hyperlink" Target="https://en.wikipedia.org/wiki/Institution" TargetMode="External"/><Relationship Id="rId12" Type="http://schemas.openxmlformats.org/officeDocument/2006/relationships/hyperlink" Target="https://en.wikipedia.org/wiki/Public_services" TargetMode="External"/><Relationship Id="rId17" Type="http://schemas.openxmlformats.org/officeDocument/2006/relationships/hyperlink" Target="https://en.wikipedia.org/wiki/Distribution_of_wealth" TargetMode="External"/><Relationship Id="rId2" Type="http://schemas.openxmlformats.org/officeDocument/2006/relationships/hyperlink" Target="https://en.wikipedia.org/wiki/Grassroots" TargetMode="External"/><Relationship Id="rId16" Type="http://schemas.openxmlformats.org/officeDocument/2006/relationships/hyperlink" Target="https://en.wikipedia.org/wiki/Fairness_(disambiguation)" TargetMode="External"/><Relationship Id="rId1" Type="http://schemas.openxmlformats.org/officeDocument/2006/relationships/slideLayout" Target="../slideLayouts/slideLayout2.xml"/><Relationship Id="rId6" Type="http://schemas.openxmlformats.org/officeDocument/2006/relationships/hyperlink" Target="https://en.wikipedia.org/wiki/Social_justice" TargetMode="External"/><Relationship Id="rId11" Type="http://schemas.openxmlformats.org/officeDocument/2006/relationships/hyperlink" Target="https://en.wikipedia.org/wiki/State_school" TargetMode="External"/><Relationship Id="rId5" Type="http://schemas.openxmlformats.org/officeDocument/2006/relationships/hyperlink" Target="https://en.wikipedia.org/wiki/Economic_inequality" TargetMode="External"/><Relationship Id="rId15" Type="http://schemas.openxmlformats.org/officeDocument/2006/relationships/hyperlink" Target="https://en.wikipedia.org/wiki/Market_(economics)" TargetMode="External"/><Relationship Id="rId10" Type="http://schemas.openxmlformats.org/officeDocument/2006/relationships/hyperlink" Target="https://en.wikipedia.org/wiki/Public_health" TargetMode="External"/><Relationship Id="rId4" Type="http://schemas.openxmlformats.org/officeDocument/2006/relationships/hyperlink" Target="https://en.wikipedia.org/wiki/Social_safety_net" TargetMode="External"/><Relationship Id="rId9" Type="http://schemas.openxmlformats.org/officeDocument/2006/relationships/hyperlink" Target="https://en.wikipedia.org/wiki/Social_insurance" TargetMode="External"/><Relationship Id="rId14" Type="http://schemas.openxmlformats.org/officeDocument/2006/relationships/hyperlink" Target="https://en.wikipedia.org/wiki/Regulation"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en.wikipedia.org/wiki/The_Republic_(Plato)" TargetMode="External"/><Relationship Id="rId2" Type="http://schemas.openxmlformats.org/officeDocument/2006/relationships/hyperlink" Target="https://en.wikipedia.org/wiki/Plato"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en.wikipedia.org/wiki/Crito" TargetMode="External"/><Relationship Id="rId2" Type="http://schemas.openxmlformats.org/officeDocument/2006/relationships/hyperlink" Target="https://en.wikipedia.org/wiki/Socrates" TargetMode="External"/><Relationship Id="rId1" Type="http://schemas.openxmlformats.org/officeDocument/2006/relationships/slideLayout" Target="../slideLayouts/slideLayout2.xml"/><Relationship Id="rId6" Type="http://schemas.openxmlformats.org/officeDocument/2006/relationships/hyperlink" Target="https://en.wikipedia.org/wiki/Reformation" TargetMode="External"/><Relationship Id="rId5" Type="http://schemas.openxmlformats.org/officeDocument/2006/relationships/hyperlink" Target="https://en.wikipedia.org/wiki/Renaissance" TargetMode="External"/><Relationship Id="rId4" Type="http://schemas.openxmlformats.org/officeDocument/2006/relationships/hyperlink" Target="https://en.wikipedia.org/wiki/Social_contract"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en.wikipedia.org/wiki/French_Revolution" TargetMode="External"/><Relationship Id="rId2" Type="http://schemas.openxmlformats.org/officeDocument/2006/relationships/hyperlink" Target="https://en.wikipedia.org/wiki/Age_of_Enlightenment" TargetMode="External"/><Relationship Id="rId1" Type="http://schemas.openxmlformats.org/officeDocument/2006/relationships/slideLayout" Target="../slideLayouts/slideLayout2.xml"/><Relationship Id="rId6" Type="http://schemas.openxmlformats.org/officeDocument/2006/relationships/hyperlink" Target="https://en.wikipedia.org/wiki/The_Rights_of_Man" TargetMode="External"/><Relationship Id="rId5" Type="http://schemas.openxmlformats.org/officeDocument/2006/relationships/hyperlink" Target="https://en.wikipedia.org/wiki/Thomas_Paine" TargetMode="External"/><Relationship Id="rId4" Type="http://schemas.openxmlformats.org/officeDocument/2006/relationships/hyperlink" Target="https://en.wikipedia.org/wiki/American_Revolution" TargetMode="External"/></Relationships>
</file>

<file path=ppt/slides/_rels/slide19.xml.rels><?xml version="1.0" encoding="UTF-8" standalone="yes"?>
<Relationships xmlns="http://schemas.openxmlformats.org/package/2006/relationships"><Relationship Id="rId2" Type="http://schemas.openxmlformats.org/officeDocument/2006/relationships/hyperlink" Target="https://en.wikipedia.org/wiki/International_Labour_Organization"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en.wikipedia.org/wiki/Distributive_justice" TargetMode="External"/><Relationship Id="rId7" Type="http://schemas.openxmlformats.org/officeDocument/2006/relationships/hyperlink" Target="https://en.wikipedia.org/wiki/Equal_opportunity" TargetMode="External"/><Relationship Id="rId2" Type="http://schemas.openxmlformats.org/officeDocument/2006/relationships/hyperlink" Target="https://en.wikipedia.org/wiki/John_Rawls" TargetMode="External"/><Relationship Id="rId1" Type="http://schemas.openxmlformats.org/officeDocument/2006/relationships/slideLayout" Target="../slideLayouts/slideLayout2.xml"/><Relationship Id="rId6" Type="http://schemas.openxmlformats.org/officeDocument/2006/relationships/hyperlink" Target="https://en.wikipedia.org/wiki/Affirmative_action" TargetMode="External"/><Relationship Id="rId5" Type="http://schemas.openxmlformats.org/officeDocument/2006/relationships/hyperlink" Target="https://en.wikipedia.org/wiki/Human_dignity" TargetMode="External"/><Relationship Id="rId4" Type="http://schemas.openxmlformats.org/officeDocument/2006/relationships/hyperlink" Target="https://en.wikipedia.org/wiki/Economic,_social_and_cultural_rights"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en.wikipedia.org/wiki/Freedom_of_speech" TargetMode="External"/><Relationship Id="rId7" Type="http://schemas.openxmlformats.org/officeDocument/2006/relationships/hyperlink" Target="https://en.wikipedia.org/wiki/Rule_of_law" TargetMode="External"/><Relationship Id="rId2" Type="http://schemas.openxmlformats.org/officeDocument/2006/relationships/hyperlink" Target="https://en.wikipedia.org/wiki/Freedom_of_thought" TargetMode="External"/><Relationship Id="rId1" Type="http://schemas.openxmlformats.org/officeDocument/2006/relationships/slideLayout" Target="../slideLayouts/slideLayout2.xml"/><Relationship Id="rId6" Type="http://schemas.openxmlformats.org/officeDocument/2006/relationships/hyperlink" Target="https://en.wikipedia.org/wiki/Freedom_of_association" TargetMode="External"/><Relationship Id="rId5" Type="http://schemas.openxmlformats.org/officeDocument/2006/relationships/hyperlink" Target="https://en.wikipedia.org/wiki/Freedom_of_assembly" TargetMode="External"/><Relationship Id="rId4" Type="http://schemas.openxmlformats.org/officeDocument/2006/relationships/hyperlink" Target="https://en.wikipedia.org/wiki/Freedom_of_the_press"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en.wikipedia.org/wiki/Exploitation_of_labour"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en.wikipedia.org/wiki/Office_of_the_United_Nations_High_Commissioner_for_Human_Rights"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en.wikipedia.org/wiki/Social_movement" TargetMode="External"/><Relationship Id="rId2" Type="http://schemas.openxmlformats.org/officeDocument/2006/relationships/hyperlink" Target="https://en.wikipedia.org/wiki/Global_Justice_Movement"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0"/>
            <a:ext cx="7772400" cy="1904999"/>
          </a:xfrm>
        </p:spPr>
        <p:txBody>
          <a:bodyPr>
            <a:normAutofit/>
          </a:bodyPr>
          <a:lstStyle/>
          <a:p>
            <a:r>
              <a:rPr lang="en-US" sz="4800" dirty="0" smtClean="0"/>
              <a:t>Social legislation</a:t>
            </a:r>
            <a:endParaRPr lang="en-US" sz="4800" dirty="0"/>
          </a:p>
        </p:txBody>
      </p:sp>
      <p:sp>
        <p:nvSpPr>
          <p:cNvPr id="3" name="Subtitle 2"/>
          <p:cNvSpPr>
            <a:spLocks noGrp="1"/>
          </p:cNvSpPr>
          <p:nvPr>
            <p:ph type="subTitle" idx="1"/>
          </p:nvPr>
        </p:nvSpPr>
        <p:spPr>
          <a:xfrm>
            <a:off x="1371600" y="1371600"/>
            <a:ext cx="6400800" cy="5257800"/>
          </a:xfrm>
        </p:spPr>
        <p:txBody>
          <a:bodyPr>
            <a:noAutofit/>
          </a:bodyPr>
          <a:lstStyle/>
          <a:p>
            <a:r>
              <a:rPr lang="en-US" sz="2000" dirty="0" smtClean="0">
                <a:solidFill>
                  <a:schemeClr val="tx1"/>
                </a:solidFill>
                <a:latin typeface="Times New Roman" pitchFamily="18" charset="0"/>
                <a:cs typeface="Times New Roman" pitchFamily="18" charset="0"/>
              </a:rPr>
              <a:t>“Laws are codified form of social norms.”</a:t>
            </a:r>
          </a:p>
          <a:p>
            <a:r>
              <a:rPr lang="en-US" sz="2000" dirty="0" smtClean="0">
                <a:solidFill>
                  <a:schemeClr val="tx1"/>
                </a:solidFill>
                <a:latin typeface="Times New Roman" pitchFamily="18" charset="0"/>
                <a:cs typeface="Times New Roman" pitchFamily="18" charset="0"/>
              </a:rPr>
              <a:t>According to </a:t>
            </a:r>
            <a:r>
              <a:rPr lang="en-US" sz="2000" dirty="0" err="1" smtClean="0">
                <a:solidFill>
                  <a:schemeClr val="tx1"/>
                </a:solidFill>
                <a:latin typeface="Times New Roman" pitchFamily="18" charset="0"/>
                <a:cs typeface="Times New Roman" pitchFamily="18" charset="0"/>
              </a:rPr>
              <a:t>Shireen</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Rehmatullah</a:t>
            </a:r>
            <a:r>
              <a:rPr lang="en-US" sz="2000" dirty="0" smtClean="0">
                <a:solidFill>
                  <a:schemeClr val="tx1"/>
                </a:solidFill>
                <a:latin typeface="Times New Roman" pitchFamily="18" charset="0"/>
                <a:cs typeface="Times New Roman" pitchFamily="18" charset="0"/>
              </a:rPr>
              <a:t> </a:t>
            </a:r>
          </a:p>
          <a:p>
            <a:r>
              <a:rPr lang="en-US" sz="2000" dirty="0" smtClean="0">
                <a:solidFill>
                  <a:schemeClr val="tx1"/>
                </a:solidFill>
                <a:latin typeface="Times New Roman" pitchFamily="18" charset="0"/>
                <a:cs typeface="Times New Roman" pitchFamily="18" charset="0"/>
              </a:rPr>
              <a:t>“Law is a body of rules, made by the government for society, interpreted by law courts and backed by the power of state.”</a:t>
            </a:r>
          </a:p>
          <a:p>
            <a:r>
              <a:rPr lang="en-US" sz="2000" dirty="0" smtClean="0">
                <a:solidFill>
                  <a:schemeClr val="tx1"/>
                </a:solidFill>
                <a:latin typeface="Times New Roman" pitchFamily="18" charset="0"/>
                <a:cs typeface="Times New Roman" pitchFamily="18" charset="0"/>
              </a:rPr>
              <a:t>Law means any system of regulations to govern the conduct of the people of a community, society or nation, in response to the need for regularity, consistency and justice based upon collective human experience.</a:t>
            </a:r>
          </a:p>
          <a:p>
            <a:r>
              <a:rPr lang="en-US" sz="2000" dirty="0" smtClean="0">
                <a:solidFill>
                  <a:schemeClr val="tx1"/>
                </a:solidFill>
                <a:latin typeface="Times New Roman" pitchFamily="18" charset="0"/>
                <a:cs typeface="Times New Roman" pitchFamily="18" charset="0"/>
              </a:rPr>
              <a:t>Law is a system of rules and guidelines, usually enforced through a set of institutions. It shapes policies and society in numerous ways and serves as a social mediator of relations between people.</a:t>
            </a:r>
          </a:p>
          <a:p>
            <a:r>
              <a:rPr lang="en-US" sz="2000" dirty="0" smtClean="0">
                <a:solidFill>
                  <a:schemeClr val="tx1"/>
                </a:solidFill>
                <a:latin typeface="Times New Roman" pitchFamily="18" charset="0"/>
                <a:cs typeface="Times New Roman" pitchFamily="18" charset="0"/>
              </a:rPr>
              <a:t>Law also raises important and complex issues concerning equality, fairness and justice. </a:t>
            </a:r>
          </a:p>
          <a:p>
            <a:endParaRPr lang="en-US" sz="1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Social Justice</a:t>
            </a:r>
            <a:endParaRPr lang="en-US" dirty="0"/>
          </a:p>
        </p:txBody>
      </p:sp>
      <p:sp>
        <p:nvSpPr>
          <p:cNvPr id="3" name="Content Placeholder 2"/>
          <p:cNvSpPr>
            <a:spLocks noGrp="1"/>
          </p:cNvSpPr>
          <p:nvPr>
            <p:ph idx="1"/>
          </p:nvPr>
        </p:nvSpPr>
        <p:spPr/>
        <p:txBody>
          <a:bodyPr/>
          <a:lstStyle/>
          <a:p>
            <a:pPr>
              <a:buNone/>
            </a:pPr>
            <a:r>
              <a:rPr lang="en-US" dirty="0"/>
              <a:t>“</a:t>
            </a:r>
            <a:r>
              <a:rPr lang="en-US" b="1" dirty="0"/>
              <a:t>Social justice</a:t>
            </a:r>
            <a:r>
              <a:rPr lang="en-US" dirty="0"/>
              <a:t> is the view that everyone deserves equal economic, political and </a:t>
            </a:r>
            <a:r>
              <a:rPr lang="en-US" b="1" dirty="0" err="1"/>
              <a:t>social</a:t>
            </a:r>
            <a:r>
              <a:rPr lang="en-US" dirty="0" err="1"/>
              <a:t>rights</a:t>
            </a:r>
            <a:r>
              <a:rPr lang="en-US" dirty="0"/>
              <a:t> and opportunities. </a:t>
            </a:r>
            <a:r>
              <a:rPr lang="en-US" b="1" dirty="0"/>
              <a:t>Social</a:t>
            </a:r>
            <a:r>
              <a:rPr lang="en-US" dirty="0"/>
              <a:t> workers aim to open the doors of access and opportunity for everyone, particularly those in greatest need.” National Association of </a:t>
            </a:r>
            <a:r>
              <a:rPr lang="en-US" b="1" dirty="0"/>
              <a:t>Social</a:t>
            </a:r>
            <a:r>
              <a:rPr lang="en-US" dirty="0"/>
              <a:t> Workers. “</a:t>
            </a:r>
            <a:r>
              <a:rPr lang="en-US" b="1" dirty="0"/>
              <a:t>Social justice</a:t>
            </a:r>
            <a:r>
              <a:rPr lang="en-US" dirty="0"/>
              <a:t> encompasses economic </a:t>
            </a:r>
            <a:r>
              <a:rPr lang="en-US" b="1" dirty="0" smtClean="0"/>
              <a:t>justice</a:t>
            </a:r>
            <a:r>
              <a:rPr lang="en-US" dirty="0" smtClean="0"/>
              <a:t>.</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a:t>
            </a:r>
            <a:r>
              <a:rPr lang="en-US" b="1" dirty="0"/>
              <a:t>principles of social justice</a:t>
            </a:r>
            <a:r>
              <a:rPr lang="en-US" dirty="0"/>
              <a:t> are an essential part of effective health promotion. There are </a:t>
            </a:r>
            <a:r>
              <a:rPr lang="en-US" b="1" dirty="0"/>
              <a:t>four</a:t>
            </a:r>
            <a:r>
              <a:rPr lang="en-US" dirty="0"/>
              <a:t> interrelated </a:t>
            </a:r>
            <a:r>
              <a:rPr lang="en-US" b="1" dirty="0"/>
              <a:t>principles of social justice</a:t>
            </a:r>
            <a:r>
              <a:rPr lang="en-US" dirty="0"/>
              <a:t>; equity, access, participation and rights.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b="1" dirty="0"/>
              <a:t>9 Biggest Social Justice Issues of 2020</a:t>
            </a:r>
            <a:endParaRPr lang="en-US" dirty="0"/>
          </a:p>
          <a:p>
            <a:r>
              <a:rPr lang="en-US" dirty="0"/>
              <a:t>Voting rights. Exercising the right to vote is one of the </a:t>
            </a:r>
            <a:r>
              <a:rPr lang="en-US" b="1" dirty="0"/>
              <a:t>social justice</a:t>
            </a:r>
            <a:r>
              <a:rPr lang="en-US" dirty="0"/>
              <a:t> issues prioritized by the National Association of </a:t>
            </a:r>
            <a:r>
              <a:rPr lang="en-US" b="1" dirty="0"/>
              <a:t>Social</a:t>
            </a:r>
            <a:r>
              <a:rPr lang="en-US" dirty="0"/>
              <a:t> Workers. ...</a:t>
            </a:r>
          </a:p>
          <a:p>
            <a:r>
              <a:rPr lang="en-US" dirty="0"/>
              <a:t>Climate </a:t>
            </a:r>
            <a:r>
              <a:rPr lang="en-US" b="1" dirty="0"/>
              <a:t>justice</a:t>
            </a:r>
            <a:r>
              <a:rPr lang="en-US" dirty="0"/>
              <a:t>. ...</a:t>
            </a:r>
          </a:p>
          <a:p>
            <a:r>
              <a:rPr lang="en-US" dirty="0"/>
              <a:t>Healthcare. ...</a:t>
            </a:r>
          </a:p>
          <a:p>
            <a:r>
              <a:rPr lang="en-US" dirty="0"/>
              <a:t>Refugee crisis. ...</a:t>
            </a:r>
          </a:p>
          <a:p>
            <a:r>
              <a:rPr lang="en-US" dirty="0"/>
              <a:t>Racial Injustice. ...</a:t>
            </a:r>
          </a:p>
          <a:p>
            <a:r>
              <a:rPr lang="en-US" dirty="0"/>
              <a:t>Income Gap. ...</a:t>
            </a:r>
          </a:p>
          <a:p>
            <a:r>
              <a:rPr lang="en-US" dirty="0"/>
              <a:t>Gun Violence. ...</a:t>
            </a:r>
          </a:p>
          <a:p>
            <a:r>
              <a:rPr lang="en-US" dirty="0"/>
              <a:t>Hunger and food insecurity</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b="1" dirty="0"/>
              <a:t>Social justice refers to a political and philosophical theory that focuses on the concept of fairness in relations between individuals in society and equal access to wealth, opportunities, and social privileges in a society.</a:t>
            </a:r>
            <a:endParaRPr lang="en-US" dirty="0"/>
          </a:p>
          <a:p>
            <a:r>
              <a:rPr lang="en-US" b="1" dirty="0"/>
              <a:t>The concept of social justice first emerged in the 19</a:t>
            </a:r>
            <a:r>
              <a:rPr lang="en-US" b="1" baseline="30000" dirty="0"/>
              <a:t>th</a:t>
            </a:r>
            <a:r>
              <a:rPr lang="en-US" b="1" dirty="0"/>
              <a:t> century, as there were wide disparities in wealth and social standing perpetuated through the social structure of the era.</a:t>
            </a:r>
            <a:endParaRPr lang="en-US" dirty="0"/>
          </a:p>
          <a:p>
            <a:r>
              <a:rPr lang="en-US" b="1" dirty="0"/>
              <a:t>The five main principles of social justice include access to resources, equity, participation, diversity, and human rights.</a:t>
            </a:r>
            <a:endParaRPr lang="en-US" dirty="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smtClean="0">
                <a:solidFill>
                  <a:srgbClr val="002060"/>
                </a:solidFill>
              </a:rPr>
              <a:t>Social justice</a:t>
            </a:r>
            <a:r>
              <a:rPr lang="en-US" dirty="0" smtClean="0">
                <a:solidFill>
                  <a:srgbClr val="002060"/>
                </a:solidFill>
              </a:rPr>
              <a:t> is the relation of balance between </a:t>
            </a:r>
            <a:r>
              <a:rPr lang="en-US" dirty="0" smtClean="0">
                <a:solidFill>
                  <a:srgbClr val="002060"/>
                </a:solidFill>
                <a:hlinkClick r:id="rId2" tooltip="Individual"/>
              </a:rPr>
              <a:t>individuals</a:t>
            </a:r>
            <a:r>
              <a:rPr lang="en-US" dirty="0" smtClean="0">
                <a:solidFill>
                  <a:srgbClr val="002060"/>
                </a:solidFill>
              </a:rPr>
              <a:t> and </a:t>
            </a:r>
            <a:r>
              <a:rPr lang="en-US" dirty="0" smtClean="0">
                <a:solidFill>
                  <a:srgbClr val="002060"/>
                </a:solidFill>
                <a:hlinkClick r:id="rId3" tooltip="Society"/>
              </a:rPr>
              <a:t>society</a:t>
            </a:r>
            <a:r>
              <a:rPr lang="en-US" dirty="0" smtClean="0">
                <a:solidFill>
                  <a:srgbClr val="002060"/>
                </a:solidFill>
              </a:rPr>
              <a:t> measured by comparing </a:t>
            </a:r>
            <a:r>
              <a:rPr lang="en-US" dirty="0" smtClean="0">
                <a:solidFill>
                  <a:srgbClr val="002060"/>
                </a:solidFill>
                <a:hlinkClick r:id="rId4" tooltip="Distribution of wealth"/>
              </a:rPr>
              <a:t>distribution of wealth</a:t>
            </a:r>
            <a:r>
              <a:rPr lang="en-US" dirty="0" smtClean="0">
                <a:solidFill>
                  <a:srgbClr val="002060"/>
                </a:solidFill>
              </a:rPr>
              <a:t> differences, from </a:t>
            </a:r>
            <a:r>
              <a:rPr lang="en-US" dirty="0" smtClean="0">
                <a:solidFill>
                  <a:srgbClr val="002060"/>
                </a:solidFill>
                <a:hlinkClick r:id="rId5" tooltip="Liberty"/>
              </a:rPr>
              <a:t>personal liberties</a:t>
            </a:r>
            <a:r>
              <a:rPr lang="en-US" dirty="0" smtClean="0">
                <a:solidFill>
                  <a:srgbClr val="002060"/>
                </a:solidFill>
              </a:rPr>
              <a:t> to </a:t>
            </a:r>
            <a:r>
              <a:rPr lang="en-US" dirty="0" smtClean="0">
                <a:solidFill>
                  <a:srgbClr val="002060"/>
                </a:solidFill>
                <a:hlinkClick r:id="rId6" tooltip="Privilege (social inequality)"/>
              </a:rPr>
              <a:t>fair </a:t>
            </a:r>
            <a:r>
              <a:rPr lang="en-US" dirty="0" err="1" smtClean="0">
                <a:solidFill>
                  <a:srgbClr val="002060"/>
                </a:solidFill>
                <a:hlinkClick r:id="rId6" tooltip="Privilege (social inequality)"/>
              </a:rPr>
              <a:t>privilege</a:t>
            </a:r>
            <a:r>
              <a:rPr lang="en-US" dirty="0" err="1" smtClean="0">
                <a:solidFill>
                  <a:srgbClr val="002060"/>
                </a:solidFill>
                <a:hlinkClick r:id="rId7" tooltip="Equal opportunity"/>
              </a:rPr>
              <a:t>opportunities</a:t>
            </a:r>
            <a:r>
              <a:rPr lang="en-US" dirty="0" smtClean="0">
                <a:solidFill>
                  <a:srgbClr val="002060"/>
                </a:solidFill>
              </a:rPr>
              <a:t>. In </a:t>
            </a:r>
            <a:r>
              <a:rPr lang="en-US" dirty="0" smtClean="0">
                <a:solidFill>
                  <a:srgbClr val="002060"/>
                </a:solidFill>
                <a:hlinkClick r:id="rId8" tooltip="Western Civilization"/>
              </a:rPr>
              <a:t>Western</a:t>
            </a:r>
            <a:r>
              <a:rPr lang="en-US" dirty="0" smtClean="0">
                <a:solidFill>
                  <a:srgbClr val="002060"/>
                </a:solidFill>
              </a:rPr>
              <a:t> as well as in older </a:t>
            </a:r>
            <a:r>
              <a:rPr lang="en-US" dirty="0" smtClean="0">
                <a:solidFill>
                  <a:srgbClr val="002060"/>
                </a:solidFill>
                <a:hlinkClick r:id="rId9" tooltip="Culture of Asia"/>
              </a:rPr>
              <a:t>Asian cultures</a:t>
            </a:r>
            <a:r>
              <a:rPr lang="en-US" dirty="0" smtClean="0">
                <a:solidFill>
                  <a:srgbClr val="002060"/>
                </a:solidFill>
              </a:rPr>
              <a:t>, the concept of social justice has often referred to the process of ensuring that individuals fulfill their </a:t>
            </a:r>
            <a:r>
              <a:rPr lang="en-US" dirty="0" smtClean="0">
                <a:solidFill>
                  <a:srgbClr val="002060"/>
                </a:solidFill>
                <a:hlinkClick r:id="rId10" tooltip="Role theory"/>
              </a:rPr>
              <a:t>societal roles</a:t>
            </a:r>
            <a:r>
              <a:rPr lang="en-US" dirty="0" smtClean="0">
                <a:solidFill>
                  <a:srgbClr val="002060"/>
                </a:solidFill>
              </a:rPr>
              <a:t> and receive what was their due from society</a:t>
            </a:r>
            <a:endParaRPr lang="en-US" dirty="0">
              <a:solidFill>
                <a:srgbClr val="00206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In the current global </a:t>
            </a:r>
            <a:r>
              <a:rPr lang="en-US" dirty="0" smtClean="0">
                <a:hlinkClick r:id="rId2" tooltip="Grassroots"/>
              </a:rPr>
              <a:t>grassroots</a:t>
            </a:r>
            <a:r>
              <a:rPr lang="en-US" dirty="0" smtClean="0"/>
              <a:t> movements for social justice, the emphasis has been on the breaking of barriers for </a:t>
            </a:r>
            <a:r>
              <a:rPr lang="en-US" dirty="0" smtClean="0">
                <a:hlinkClick r:id="rId3" tooltip="Social mobility"/>
              </a:rPr>
              <a:t>social mobility</a:t>
            </a:r>
            <a:r>
              <a:rPr lang="en-US" dirty="0" smtClean="0"/>
              <a:t>, the creation of </a:t>
            </a:r>
            <a:r>
              <a:rPr lang="en-US" dirty="0" smtClean="0">
                <a:hlinkClick r:id="rId4" tooltip="Social safety net"/>
              </a:rPr>
              <a:t>safety nets</a:t>
            </a:r>
            <a:r>
              <a:rPr lang="en-US" dirty="0" smtClean="0"/>
              <a:t> and </a:t>
            </a:r>
            <a:r>
              <a:rPr lang="en-US" dirty="0" smtClean="0">
                <a:hlinkClick r:id="rId5" tooltip="Economic inequality"/>
              </a:rPr>
              <a:t>economic justice</a:t>
            </a:r>
            <a:r>
              <a:rPr lang="en-US" dirty="0" smtClean="0"/>
              <a:t>.</a:t>
            </a:r>
            <a:r>
              <a:rPr lang="en-US" baseline="30000" dirty="0" smtClean="0">
                <a:hlinkClick r:id="rId6"/>
              </a:rPr>
              <a:t>[4]</a:t>
            </a:r>
            <a:r>
              <a:rPr lang="en-US" baseline="30000" dirty="0" smtClean="0">
                <a:hlinkClick r:id="rId6"/>
              </a:rPr>
              <a:t>[5]</a:t>
            </a:r>
            <a:r>
              <a:rPr lang="en-US" baseline="30000" dirty="0" smtClean="0">
                <a:hlinkClick r:id="rId6"/>
              </a:rPr>
              <a:t>[6]</a:t>
            </a:r>
            <a:r>
              <a:rPr lang="en-US" baseline="30000" dirty="0" smtClean="0">
                <a:hlinkClick r:id="rId6"/>
              </a:rPr>
              <a:t>[7]</a:t>
            </a:r>
            <a:r>
              <a:rPr lang="en-US" baseline="30000" dirty="0" smtClean="0">
                <a:hlinkClick r:id="rId6"/>
              </a:rPr>
              <a:t>[8]</a:t>
            </a:r>
            <a:r>
              <a:rPr lang="en-US" dirty="0" smtClean="0"/>
              <a:t> Social justice assigns rights and duties in the </a:t>
            </a:r>
            <a:r>
              <a:rPr lang="en-US" dirty="0" smtClean="0">
                <a:hlinkClick r:id="rId7" tooltip="Institution"/>
              </a:rPr>
              <a:t>institutions</a:t>
            </a:r>
            <a:r>
              <a:rPr lang="en-US" dirty="0" smtClean="0"/>
              <a:t> of society, which enables people to receive the basic benefits and burdens of cooperation. The relevant institutions often include </a:t>
            </a:r>
            <a:r>
              <a:rPr lang="en-US" dirty="0" smtClean="0">
                <a:hlinkClick r:id="rId8" tooltip="Taxation"/>
              </a:rPr>
              <a:t>taxation</a:t>
            </a:r>
            <a:r>
              <a:rPr lang="en-US" dirty="0" smtClean="0"/>
              <a:t>, </a:t>
            </a:r>
            <a:r>
              <a:rPr lang="en-US" dirty="0" smtClean="0">
                <a:hlinkClick r:id="rId9" tooltip="Social insurance"/>
              </a:rPr>
              <a:t>social insurance</a:t>
            </a:r>
            <a:r>
              <a:rPr lang="en-US" dirty="0" smtClean="0"/>
              <a:t>, </a:t>
            </a:r>
            <a:r>
              <a:rPr lang="en-US" dirty="0" smtClean="0">
                <a:hlinkClick r:id="rId10" tooltip="Public health"/>
              </a:rPr>
              <a:t>public health</a:t>
            </a:r>
            <a:r>
              <a:rPr lang="en-US" dirty="0" smtClean="0"/>
              <a:t>, </a:t>
            </a:r>
            <a:r>
              <a:rPr lang="en-US" dirty="0" smtClean="0">
                <a:hlinkClick r:id="rId11" tooltip="State school"/>
              </a:rPr>
              <a:t>public school</a:t>
            </a:r>
            <a:r>
              <a:rPr lang="en-US" dirty="0" smtClean="0"/>
              <a:t>, </a:t>
            </a:r>
            <a:r>
              <a:rPr lang="en-US" dirty="0" smtClean="0">
                <a:hlinkClick r:id="rId12" tooltip="Public services"/>
              </a:rPr>
              <a:t>public services</a:t>
            </a:r>
            <a:r>
              <a:rPr lang="en-US" dirty="0" smtClean="0"/>
              <a:t>, </a:t>
            </a:r>
            <a:r>
              <a:rPr lang="en-US" dirty="0" smtClean="0">
                <a:hlinkClick r:id="rId13" tooltip="Labor law"/>
              </a:rPr>
              <a:t>labor law</a:t>
            </a:r>
            <a:r>
              <a:rPr lang="en-US" dirty="0" smtClean="0"/>
              <a:t> and </a:t>
            </a:r>
            <a:r>
              <a:rPr lang="en-US" dirty="0" smtClean="0">
                <a:hlinkClick r:id="rId14" tooltip="Regulation"/>
              </a:rPr>
              <a:t>regulation</a:t>
            </a:r>
            <a:r>
              <a:rPr lang="en-US" dirty="0" smtClean="0"/>
              <a:t> of </a:t>
            </a:r>
            <a:r>
              <a:rPr lang="en-US" dirty="0" smtClean="0">
                <a:hlinkClick r:id="rId15" tooltip="Market (economics)"/>
              </a:rPr>
              <a:t>markets</a:t>
            </a:r>
            <a:r>
              <a:rPr lang="en-US" dirty="0" smtClean="0"/>
              <a:t>, to ensure </a:t>
            </a:r>
            <a:r>
              <a:rPr lang="en-US" dirty="0" smtClean="0">
                <a:hlinkClick r:id="rId16" tooltip="Fairness (disambiguation)"/>
              </a:rPr>
              <a:t>fair</a:t>
            </a:r>
            <a:r>
              <a:rPr lang="en-US" dirty="0" smtClean="0"/>
              <a:t> </a:t>
            </a:r>
            <a:r>
              <a:rPr lang="en-US" dirty="0" smtClean="0">
                <a:hlinkClick r:id="rId17" tooltip="Distribution of wealth"/>
              </a:rPr>
              <a:t>distribution of wealth</a:t>
            </a:r>
            <a:r>
              <a:rPr lang="en-US" dirty="0" smtClean="0"/>
              <a:t>, and </a:t>
            </a:r>
            <a:r>
              <a:rPr lang="en-US" dirty="0" smtClean="0">
                <a:hlinkClick r:id="rId18" tooltip="Equal opportunity"/>
              </a:rPr>
              <a:t>equal opportunity</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Origin </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hlinkClick r:id="rId2" tooltip="Plato"/>
              </a:rPr>
              <a:t>Plato</a:t>
            </a:r>
            <a:r>
              <a:rPr lang="en-US" dirty="0" smtClean="0"/>
              <a:t> wrote in </a:t>
            </a:r>
            <a:r>
              <a:rPr lang="en-US" i="1" dirty="0" smtClean="0">
                <a:hlinkClick r:id="rId3" tooltip="The Republic (Plato)"/>
              </a:rPr>
              <a:t>The Republic</a:t>
            </a:r>
            <a:r>
              <a:rPr lang="en-US" dirty="0" smtClean="0"/>
              <a:t> that it would be an ideal state that "every member of the community must be assigned to the class for which he finds himself best fitted</a:t>
            </a:r>
            <a:r>
              <a:rPr lang="en-US" dirty="0" smtClean="0"/>
              <a:t>.</a:t>
            </a:r>
          </a:p>
          <a:p>
            <a:pPr lvl="0"/>
            <a:r>
              <a:rPr lang="en-US" dirty="0" smtClean="0"/>
              <a:t>. Plato says that justice is not mere strength, but it is a harmonious strength. Justice is not the right of the stronger but the effective harmony of the whole. All moral conceptions revolve about the good of the whole-individual as well as social</a:t>
            </a:r>
            <a:r>
              <a:rPr lang="en-US" dirty="0" smtClean="0"/>
              <a:t>".</a:t>
            </a:r>
            <a:endParaRPr lang="en-US" dirty="0" smtClean="0"/>
          </a:p>
          <a:p>
            <a:r>
              <a:rPr lang="en-US" dirty="0" smtClean="0"/>
              <a:t>Plato believed rights existed only between free people, and the law should take "account in the first instance of relations of inequality in which individuals are treated in proportion to their worth and only secondarily of relations of equality.</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hlinkClick r:id="rId2" tooltip="Socrates"/>
              </a:rPr>
              <a:t>Socrates</a:t>
            </a:r>
            <a:r>
              <a:rPr lang="en-US" dirty="0" smtClean="0"/>
              <a:t> (through Plato's dialogue </a:t>
            </a:r>
            <a:r>
              <a:rPr lang="en-US" i="1" dirty="0" err="1" smtClean="0">
                <a:hlinkClick r:id="rId3" tooltip="Crito"/>
              </a:rPr>
              <a:t>Crito</a:t>
            </a:r>
            <a:r>
              <a:rPr lang="en-US" dirty="0" smtClean="0"/>
              <a:t>) is credited with developing the idea of a </a:t>
            </a:r>
            <a:r>
              <a:rPr lang="en-US" dirty="0" smtClean="0">
                <a:hlinkClick r:id="rId4" tooltip="Social contract"/>
              </a:rPr>
              <a:t>social contract</a:t>
            </a:r>
            <a:r>
              <a:rPr lang="en-US" dirty="0" smtClean="0"/>
              <a:t>, whereby people ought to follow the rules of a society, and accept its burdens because they have accepted its </a:t>
            </a:r>
            <a:r>
              <a:rPr lang="en-US" dirty="0" smtClean="0"/>
              <a:t>benefits</a:t>
            </a:r>
          </a:p>
          <a:p>
            <a:r>
              <a:rPr lang="en-US" dirty="0" smtClean="0"/>
              <a:t>After the </a:t>
            </a:r>
            <a:r>
              <a:rPr lang="en-US" dirty="0" smtClean="0">
                <a:hlinkClick r:id="rId5" tooltip="Renaissance"/>
              </a:rPr>
              <a:t>Renaissance</a:t>
            </a:r>
            <a:r>
              <a:rPr lang="en-US" dirty="0" smtClean="0"/>
              <a:t> and </a:t>
            </a:r>
            <a:r>
              <a:rPr lang="en-US" dirty="0" smtClean="0">
                <a:hlinkClick r:id="rId6" tooltip="Reformation"/>
              </a:rPr>
              <a:t>Reformation</a:t>
            </a:r>
            <a:r>
              <a:rPr lang="en-US" dirty="0" smtClean="0"/>
              <a:t>, the modern concept of social justice, as developing human potential, began to emerge through the work of a series of authors.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During the </a:t>
            </a:r>
            <a:r>
              <a:rPr lang="en-US" dirty="0" smtClean="0">
                <a:hlinkClick r:id="rId2" tooltip="Age of Enlightenment"/>
              </a:rPr>
              <a:t>enlightenment</a:t>
            </a:r>
            <a:r>
              <a:rPr lang="en-US" dirty="0" smtClean="0"/>
              <a:t> and responding to the </a:t>
            </a:r>
            <a:r>
              <a:rPr lang="en-US" dirty="0" smtClean="0">
                <a:hlinkClick r:id="rId3" tooltip="French Revolution"/>
              </a:rPr>
              <a:t>French</a:t>
            </a:r>
            <a:r>
              <a:rPr lang="en-US" dirty="0" smtClean="0"/>
              <a:t> and </a:t>
            </a:r>
            <a:r>
              <a:rPr lang="en-US" dirty="0" smtClean="0">
                <a:hlinkClick r:id="rId4" tooltip="American Revolution"/>
              </a:rPr>
              <a:t>American Revolutions</a:t>
            </a:r>
            <a:r>
              <a:rPr lang="en-US" dirty="0" smtClean="0"/>
              <a:t>, </a:t>
            </a:r>
            <a:r>
              <a:rPr lang="en-US" dirty="0" smtClean="0">
                <a:hlinkClick r:id="rId5" tooltip="Thomas Paine"/>
              </a:rPr>
              <a:t>Thomas Paine</a:t>
            </a:r>
            <a:r>
              <a:rPr lang="en-US" dirty="0" smtClean="0"/>
              <a:t> similarly wrote in </a:t>
            </a:r>
            <a:r>
              <a:rPr lang="en-US" i="1" dirty="0" smtClean="0">
                <a:hlinkClick r:id="rId6" tooltip="The Rights of Man"/>
              </a:rPr>
              <a:t>The Rights of Man</a:t>
            </a:r>
            <a:r>
              <a:rPr lang="en-US" dirty="0" smtClean="0"/>
              <a:t> (1792) society should give "genius a fair and universal chance" and so "the construction of government ought to be such as to bring forward... all that extent of capacity which never fails to appear in revolutions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After the First World War, the founding document of the </a:t>
            </a:r>
            <a:r>
              <a:rPr lang="en-US" b="1" dirty="0" smtClean="0">
                <a:hlinkClick r:id="rId2" tooltip="International Labour Organization"/>
              </a:rPr>
              <a:t>International </a:t>
            </a:r>
            <a:r>
              <a:rPr lang="en-US" b="1" dirty="0" err="1" smtClean="0">
                <a:hlinkClick r:id="rId2" tooltip="International Labour Organization"/>
              </a:rPr>
              <a:t>Labour</a:t>
            </a:r>
            <a:r>
              <a:rPr lang="en-US" b="1" dirty="0" smtClean="0">
                <a:hlinkClick r:id="rId2" tooltip="International Labour Organization"/>
              </a:rPr>
              <a:t> Organization</a:t>
            </a:r>
            <a:r>
              <a:rPr lang="en-US" b="1" dirty="0" smtClean="0"/>
              <a:t> took up the same terminology in its preamble, stating that "peace can be established only if it is based on social justice". From this point, the discussion of social justice entered into mainstream legal and academic discourse</a:t>
            </a:r>
            <a:r>
              <a:rPr lang="en-US" dirty="0" smtClean="0"/>
              <a:t>.</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990599"/>
          </a:xfrm>
        </p:spPr>
        <p:txBody>
          <a:bodyPr>
            <a:normAutofit fontScale="90000"/>
          </a:bodyPr>
          <a:lstStyle/>
          <a:p>
            <a:r>
              <a:rPr lang="en-US" b="1" dirty="0" smtClean="0"/>
              <a:t>Central Institutions for creating and interpreting law</a:t>
            </a:r>
            <a:endParaRPr lang="en-US" dirty="0"/>
          </a:p>
        </p:txBody>
      </p:sp>
      <p:sp>
        <p:nvSpPr>
          <p:cNvPr id="3" name="Subtitle 2"/>
          <p:cNvSpPr>
            <a:spLocks noGrp="1"/>
          </p:cNvSpPr>
          <p:nvPr>
            <p:ph type="subTitle" idx="1"/>
          </p:nvPr>
        </p:nvSpPr>
        <p:spPr>
          <a:xfrm>
            <a:off x="990600" y="1600200"/>
            <a:ext cx="7315200" cy="4343400"/>
          </a:xfrm>
        </p:spPr>
        <p:txBody>
          <a:bodyPr>
            <a:normAutofit fontScale="77500" lnSpcReduction="20000"/>
          </a:bodyPr>
          <a:lstStyle/>
          <a:p>
            <a:r>
              <a:rPr lang="en-US" dirty="0" smtClean="0">
                <a:solidFill>
                  <a:schemeClr val="tx1"/>
                </a:solidFill>
              </a:rPr>
              <a:t>In a typical democracy, the central institutions for creating and interpreting law are the three main branches of government, namely;</a:t>
            </a:r>
          </a:p>
          <a:p>
            <a:pPr marL="514350" indent="-514350">
              <a:buFont typeface="+mj-lt"/>
              <a:buAutoNum type="arabicPeriod"/>
            </a:pPr>
            <a:r>
              <a:rPr lang="en-US" dirty="0" smtClean="0">
                <a:solidFill>
                  <a:schemeClr val="tx1"/>
                </a:solidFill>
              </a:rPr>
              <a:t>Judiciary</a:t>
            </a:r>
          </a:p>
          <a:p>
            <a:pPr marL="514350" indent="-514350">
              <a:buFont typeface="+mj-lt"/>
              <a:buAutoNum type="arabicPeriod"/>
            </a:pPr>
            <a:r>
              <a:rPr lang="en-US" dirty="0" smtClean="0">
                <a:solidFill>
                  <a:schemeClr val="tx1"/>
                </a:solidFill>
              </a:rPr>
              <a:t>Legislature, and</a:t>
            </a:r>
          </a:p>
          <a:p>
            <a:pPr marL="514350" indent="-514350">
              <a:buFont typeface="+mj-lt"/>
              <a:buAutoNum type="arabicPeriod"/>
            </a:pPr>
            <a:r>
              <a:rPr lang="en-US" dirty="0" smtClean="0">
                <a:solidFill>
                  <a:schemeClr val="tx1"/>
                </a:solidFill>
              </a:rPr>
              <a:t>An accountable Executive</a:t>
            </a:r>
          </a:p>
          <a:p>
            <a:r>
              <a:rPr lang="en-US" dirty="0" smtClean="0">
                <a:solidFill>
                  <a:schemeClr val="tx1"/>
                </a:solidFill>
              </a:rPr>
              <a:t>To implement and enforce the law and provide services to the public, a government’s bureaucracy, the military and police are vital. While all these organs of the State are created and bound by law, an independent legal profession and a vibrant civil society inform and support their progress.</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smtClean="0"/>
              <a:t>In the late 20th </a:t>
            </a:r>
            <a:r>
              <a:rPr lang="en-US" b="1" dirty="0" err="1" smtClean="0"/>
              <a:t>century</a:t>
            </a:r>
            <a:r>
              <a:rPr lang="en-US" dirty="0" err="1" smtClean="0">
                <a:hlinkClick r:id="rId2" tooltip="John Rawls"/>
              </a:rPr>
              <a:t>John</a:t>
            </a:r>
            <a:r>
              <a:rPr lang="en-US" dirty="0" smtClean="0">
                <a:hlinkClick r:id="rId2" tooltip="John Rawls"/>
              </a:rPr>
              <a:t> </a:t>
            </a:r>
            <a:r>
              <a:rPr lang="en-US" dirty="0" smtClean="0">
                <a:hlinkClick r:id="rId2" tooltip="John Rawls"/>
              </a:rPr>
              <a:t>Rawls</a:t>
            </a:r>
            <a:r>
              <a:rPr lang="en-US" dirty="0" smtClean="0"/>
              <a:t>:</a:t>
            </a:r>
          </a:p>
          <a:p>
            <a:r>
              <a:rPr lang="en-US" b="1" dirty="0" smtClean="0"/>
              <a:t>The  </a:t>
            </a:r>
            <a:r>
              <a:rPr lang="en-US" b="1" dirty="0" smtClean="0"/>
              <a:t>three common elements can be identified in the contemporary theories about it: a duty of the State to </a:t>
            </a:r>
            <a:r>
              <a:rPr lang="en-US" b="1" dirty="0" smtClean="0">
                <a:hlinkClick r:id="rId3" tooltip="Distributive justice"/>
              </a:rPr>
              <a:t>distribute</a:t>
            </a:r>
            <a:r>
              <a:rPr lang="en-US" b="1" dirty="0" smtClean="0"/>
              <a:t> certain vital means (such as </a:t>
            </a:r>
            <a:r>
              <a:rPr lang="en-US" b="1" dirty="0" smtClean="0">
                <a:hlinkClick r:id="rId4" tooltip="Economic, social and cultural rights"/>
              </a:rPr>
              <a:t>economic, social, and cultural rights</a:t>
            </a:r>
            <a:r>
              <a:rPr lang="en-US" b="1" dirty="0" smtClean="0"/>
              <a:t>), the protection of </a:t>
            </a:r>
            <a:r>
              <a:rPr lang="en-US" b="1" dirty="0" smtClean="0">
                <a:hlinkClick r:id="rId5" tooltip="Human dignity"/>
              </a:rPr>
              <a:t>human dignity</a:t>
            </a:r>
            <a:r>
              <a:rPr lang="en-US" b="1" dirty="0" smtClean="0"/>
              <a:t>, and </a:t>
            </a:r>
            <a:r>
              <a:rPr lang="en-US" b="1" dirty="0" smtClean="0">
                <a:hlinkClick r:id="rId6" tooltip="Affirmative action"/>
              </a:rPr>
              <a:t>affirmative actions</a:t>
            </a:r>
            <a:r>
              <a:rPr lang="en-US" b="1" dirty="0" smtClean="0"/>
              <a:t> to promote </a:t>
            </a:r>
            <a:r>
              <a:rPr lang="en-US" b="1" dirty="0" smtClean="0">
                <a:hlinkClick r:id="rId7" tooltip="Equal opportunity"/>
              </a:rPr>
              <a:t>equal opportunities</a:t>
            </a:r>
            <a:r>
              <a:rPr lang="en-US" b="1" dirty="0" smtClean="0"/>
              <a:t> for everybody</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b="1" dirty="0" smtClean="0"/>
              <a:t>All societies have a basic structure of social, economic, and political institutions, both formal and informal. In testing how well these elements fit and work together, Rawls based a key test of legitimacy on the theories of social contract. To determine whether any particular system of collectively enforced social arrangements is legitimate, he argued that one must look for agreement by the people who are subject to it, but not necessarily to an objective notion of justice based on coherent ideological grounding.</a:t>
            </a:r>
            <a:r>
              <a:rPr lang="en-US" dirty="0" smtClean="0"/>
              <a:t> </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b="1" dirty="0" smtClean="0"/>
              <a:t>According to Rawls, the basic liberties that every good society should guarantee are:</a:t>
            </a:r>
            <a:endParaRPr lang="en-US" dirty="0" smtClean="0"/>
          </a:p>
          <a:p>
            <a:pPr lvl="0"/>
            <a:r>
              <a:rPr lang="en-US" b="1" dirty="0" smtClean="0">
                <a:hlinkClick r:id="rId2" tooltip="Freedom of thought"/>
              </a:rPr>
              <a:t>Freedom of thought</a:t>
            </a:r>
            <a:r>
              <a:rPr lang="en-US" b="1" dirty="0" smtClean="0"/>
              <a:t>;</a:t>
            </a:r>
            <a:endParaRPr lang="en-US" dirty="0" smtClean="0"/>
          </a:p>
          <a:p>
            <a:pPr lvl="0"/>
            <a:r>
              <a:rPr lang="en-US" b="1" dirty="0" smtClean="0"/>
              <a:t>Liberty of conscience as it affects social relationships on the grounds of religion, philosophy, and morality;</a:t>
            </a:r>
            <a:endParaRPr lang="en-US" dirty="0" smtClean="0"/>
          </a:p>
          <a:p>
            <a:pPr lvl="0"/>
            <a:r>
              <a:rPr lang="en-US" b="1" dirty="0" smtClean="0"/>
              <a:t>Political liberties (e.g., representative democratic institutions, </a:t>
            </a:r>
            <a:r>
              <a:rPr lang="en-US" b="1" dirty="0" smtClean="0">
                <a:hlinkClick r:id="rId3" tooltip="Freedom of speech"/>
              </a:rPr>
              <a:t>freedom of speech</a:t>
            </a:r>
            <a:r>
              <a:rPr lang="en-US" b="1" dirty="0" smtClean="0"/>
              <a:t> and the </a:t>
            </a:r>
            <a:r>
              <a:rPr lang="en-US" b="1" dirty="0" smtClean="0">
                <a:hlinkClick r:id="rId4" tooltip="Freedom of the press"/>
              </a:rPr>
              <a:t>press</a:t>
            </a:r>
            <a:r>
              <a:rPr lang="en-US" b="1" dirty="0" smtClean="0"/>
              <a:t>, and </a:t>
            </a:r>
            <a:r>
              <a:rPr lang="en-US" b="1" dirty="0" smtClean="0">
                <a:hlinkClick r:id="rId5" tooltip="Freedom of assembly"/>
              </a:rPr>
              <a:t>freedom of assembly</a:t>
            </a:r>
            <a:r>
              <a:rPr lang="en-US" b="1" dirty="0" smtClean="0"/>
              <a:t>);</a:t>
            </a:r>
            <a:endParaRPr lang="en-US" dirty="0" smtClean="0"/>
          </a:p>
          <a:p>
            <a:pPr lvl="0"/>
            <a:r>
              <a:rPr lang="en-US" b="1" dirty="0" smtClean="0">
                <a:hlinkClick r:id="rId6" tooltip="Freedom of association"/>
              </a:rPr>
              <a:t>Freedom of association</a:t>
            </a:r>
            <a:r>
              <a:rPr lang="en-US" b="1" dirty="0" smtClean="0"/>
              <a:t>;</a:t>
            </a:r>
            <a:endParaRPr lang="en-US" dirty="0" smtClean="0"/>
          </a:p>
          <a:p>
            <a:pPr lvl="0"/>
            <a:r>
              <a:rPr lang="en-US" b="1" dirty="0" smtClean="0"/>
              <a:t>Freedoms necessary for the liberty and integrity of the person (namely: freedom from slavery, freedom of movement and a reasonable degree of freedom to choose one's occupation); and</a:t>
            </a:r>
            <a:endParaRPr lang="en-US" dirty="0" smtClean="0"/>
          </a:p>
          <a:p>
            <a:r>
              <a:rPr lang="en-US" b="1" dirty="0" smtClean="0"/>
              <a:t>Rights and liberties covered by the </a:t>
            </a:r>
            <a:r>
              <a:rPr lang="en-US" b="1" dirty="0" smtClean="0">
                <a:hlinkClick r:id="rId7" tooltip="Rule of law"/>
              </a:rPr>
              <a:t>rule of law</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United </a:t>
            </a:r>
            <a:r>
              <a:rPr lang="en-US" b="1" dirty="0" smtClean="0"/>
              <a:t>Nations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t>
            </a:r>
            <a:endParaRPr lang="en-US" dirty="0" smtClean="0"/>
          </a:p>
          <a:p>
            <a:r>
              <a:rPr lang="en-US" b="1" dirty="0" smtClean="0"/>
              <a:t>The United Nations calls social justice "an underlying principle for peaceful and prosperous coexistence within and among nations</a:t>
            </a:r>
            <a:r>
              <a:rPr lang="en-US" b="1" dirty="0" smtClean="0"/>
              <a:t>.</a:t>
            </a:r>
            <a:endParaRPr lang="en-US" dirty="0" smtClean="0"/>
          </a:p>
          <a:p>
            <a:r>
              <a:rPr lang="en-US" b="1" dirty="0" smtClean="0"/>
              <a:t>The United Nations' 2006 document </a:t>
            </a:r>
            <a:r>
              <a:rPr lang="en-US" b="1" i="1" dirty="0" smtClean="0"/>
              <a:t>Social Justice in an Open World: The Role of the United Nations</a:t>
            </a:r>
            <a:r>
              <a:rPr lang="en-US" b="1" dirty="0" smtClean="0"/>
              <a:t>, states that "Social justice may be broadly understood as the fair and compassionate distribution of the fruits of economic growth </a:t>
            </a:r>
            <a:r>
              <a:rPr lang="en-US" b="1" dirty="0" smtClean="0"/>
              <a:t>..."</a:t>
            </a:r>
            <a:endParaRPr lang="en-US" dirty="0" smtClean="0"/>
          </a:p>
          <a:p>
            <a:r>
              <a:rPr lang="en-US" b="1" dirty="0" smtClean="0"/>
              <a:t>The term "social justice" was seen by the U.N. "as a substitute for the protection of human rights [and] first appeared in United Nations texts during the second half of the 1960s</a:t>
            </a:r>
            <a:r>
              <a:rPr lang="en-US" dirty="0" smtClean="0"/>
              <a:t>.</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The same UN document offers a concise history: "[T]he notion of social justice is relatively new. None of history’s great philosophers—not Plato or Aristotle, or Confucius or Averroes, or even Rousseau or Kant—saw the need to consider justice or the redress of injustices from a social perspective. The concept first surfaced in Western thought and political language in the wake of the industrial revolution and the parallel development of the socialist doctrine</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It emerged as an expression of protest against what was perceived as the capitalist </a:t>
            </a:r>
            <a:r>
              <a:rPr lang="en-US" dirty="0" smtClean="0">
                <a:hlinkClick r:id="rId2" tooltip="Exploitation of labour"/>
              </a:rPr>
              <a:t>exploitation of </a:t>
            </a:r>
            <a:r>
              <a:rPr lang="en-US" dirty="0" err="1" smtClean="0">
                <a:hlinkClick r:id="rId2" tooltip="Exploitation of labour"/>
              </a:rPr>
              <a:t>labour</a:t>
            </a:r>
            <a:r>
              <a:rPr lang="en-US" dirty="0" smtClean="0"/>
              <a:t> and as a focal point for the development of measures to improve the human condition. It was born as a revolutionary slogan embodying the ideals of progress and fraternity. Following the revolutions that shook Europe in the mid-1800s, social justice became a rallying cry for progressive thinkers and political activists.... By the mid-twentieth century, the concept of social justice had become central to the ideologies and programmes of virtually all the leftist and centrist political parties around the world</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Another key area of human rights and social justice is the United </a:t>
            </a:r>
            <a:r>
              <a:rPr lang="en-US" dirty="0" err="1" smtClean="0"/>
              <a:t>Nations's</a:t>
            </a:r>
            <a:r>
              <a:rPr lang="en-US" dirty="0" smtClean="0"/>
              <a:t> defense of children rights worldwide. In 1989, the Convention on the Rights of the Child was adopted and available for signature, ratification and accession by General Assembly resolution </a:t>
            </a:r>
            <a:r>
              <a:rPr lang="en-US" dirty="0" smtClean="0"/>
              <a:t>44/25. </a:t>
            </a:r>
          </a:p>
          <a:p>
            <a:r>
              <a:rPr lang="en-US" dirty="0" smtClean="0"/>
              <a:t>According </a:t>
            </a:r>
            <a:r>
              <a:rPr lang="en-US" dirty="0" smtClean="0"/>
              <a:t>to </a:t>
            </a:r>
            <a:r>
              <a:rPr lang="en-US" dirty="0" smtClean="0">
                <a:hlinkClick r:id="rId2" tooltip="Office of the United Nations High Commissioner for Human Rights"/>
              </a:rPr>
              <a:t>OHCHR</a:t>
            </a:r>
            <a:r>
              <a:rPr lang="en-US" dirty="0" smtClean="0"/>
              <a:t>, this convention entered into force on 2 September 1990. This convention upholds that all states have the obligation to "protect the child from all forms of physical or mental violence, injury or abuse, neglect or negligent treatment, maltreatment or exploitation, including </a:t>
            </a:r>
            <a:r>
              <a:rPr lang="en-US" dirty="0" smtClean="0"/>
              <a:t>sexual </a:t>
            </a:r>
            <a:r>
              <a:rPr lang="en-US" dirty="0" smtClean="0"/>
              <a:t>abuse</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b="1" dirty="0" smtClean="0"/>
              <a:t>Social justice is also a concept that is used to describe the movement towards a socially just world, e.g., the </a:t>
            </a:r>
            <a:r>
              <a:rPr lang="en-US" b="1" u="sng" dirty="0" smtClean="0">
                <a:hlinkClick r:id="rId2" tooltip="Global Justice Movement"/>
              </a:rPr>
              <a:t>Global Justice Movement</a:t>
            </a:r>
            <a:r>
              <a:rPr lang="en-US" b="1" dirty="0" smtClean="0"/>
              <a:t>. In this context, social justice is based on the concepts of human rights and equality, and can be defined as </a:t>
            </a:r>
            <a:r>
              <a:rPr lang="en-US" b="1" i="1" dirty="0" smtClean="0"/>
              <a:t>"the way in which human rights are manifested in the everyday lives of people at every level of society"</a:t>
            </a:r>
            <a:r>
              <a:rPr lang="en-US" b="1" dirty="0" smtClean="0"/>
              <a:t>.</a:t>
            </a:r>
            <a:endParaRPr lang="en-US" dirty="0" smtClean="0"/>
          </a:p>
          <a:p>
            <a:r>
              <a:rPr lang="en-US" b="1" dirty="0" smtClean="0"/>
              <a:t>Several </a:t>
            </a:r>
            <a:r>
              <a:rPr lang="en-US" b="1" u="sng" dirty="0" smtClean="0">
                <a:hlinkClick r:id="rId3" tooltip="Social movement"/>
              </a:rPr>
              <a:t>movements</a:t>
            </a:r>
            <a:r>
              <a:rPr lang="en-US" b="1" dirty="0" smtClean="0"/>
              <a:t> are working to achieve social justice in society. These movements are working toward the realization of a world where all members of a society, regardless of background or procedural justice, have basic human rights and equal access to the benefits of their society</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Social Legislation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There are various social problems which are obstacles in the social and economic development of the country. Therefore, those legislations which deal with these problems are called Social Legislation.</a:t>
            </a:r>
          </a:p>
          <a:p>
            <a:r>
              <a:rPr lang="en-US" dirty="0" smtClean="0"/>
              <a:t>In order to organize welfare activities, social legislation provides compulsory provisions for social welfare. Social welfare is not possible as long as legal provisions for the solution of social problems are not available.  </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Laws that seek to promote the common good, generally by protecting and assisting the weaker members of society, are considered to be </a:t>
            </a:r>
            <a:r>
              <a:rPr lang="en-US" b="1" dirty="0" smtClean="0"/>
              <a:t>social legislation</a:t>
            </a:r>
            <a:r>
              <a:rPr lang="en-US" dirty="0" smtClean="0"/>
              <a:t>. Such </a:t>
            </a:r>
            <a:r>
              <a:rPr lang="en-US" b="1" dirty="0" err="1" smtClean="0"/>
              <a:t>legislation</a:t>
            </a:r>
            <a:r>
              <a:rPr lang="en-US" dirty="0" err="1" smtClean="0"/>
              <a:t>includes</a:t>
            </a:r>
            <a:r>
              <a:rPr lang="en-US" smtClean="0"/>
              <a:t> laws assisting the unemployed, the infirm, the disabled, and the elderly.</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52400"/>
            <a:ext cx="8229600" cy="6477000"/>
          </a:xfrm>
        </p:spPr>
        <p:txBody>
          <a:bodyPr>
            <a:normAutofit fontScale="77500" lnSpcReduction="20000"/>
          </a:bodyPr>
          <a:lstStyle/>
          <a:p>
            <a:r>
              <a:rPr lang="en-US" dirty="0" smtClean="0"/>
              <a:t>The Judiciary (also known as the judicial system or judicature) is the system of courts that interprets and applies the law in the name of the State. The judiciary also provides a mechanism for the resolution of disputes. Judiciary does not make laws or enforce laws but rather interprets law and applies it to the facts of each case.</a:t>
            </a:r>
          </a:p>
          <a:p>
            <a:r>
              <a:rPr lang="en-US" dirty="0" smtClean="0"/>
              <a:t>This branch of government ensures equal justice under law. It usually consists of a court of final appeal (called the Supreme Court or constitutional courts), together with lower courts.</a:t>
            </a:r>
          </a:p>
          <a:p>
            <a:r>
              <a:rPr lang="en-US" dirty="0" smtClean="0"/>
              <a:t>A legislature is a kind of deliberate assembly with the power to pass, amend and repeal laws. The law created by a legislature is called legislation.</a:t>
            </a:r>
          </a:p>
          <a:p>
            <a:r>
              <a:rPr lang="en-US" dirty="0" smtClean="0"/>
              <a:t>In addition to enacting laws, legislatures usually have exclusive authority to raise or lower taxes and adopt the budget and other money bills. Legislatures are known by the many names, the most common being is “parliament”</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a:t>
            </a:r>
            <a:r>
              <a:rPr lang="en-US" b="1" dirty="0" smtClean="0"/>
              <a:t>Children</a:t>
            </a:r>
            <a:r>
              <a:rPr lang="en-US" dirty="0" smtClean="0"/>
              <a:t> and </a:t>
            </a:r>
            <a:r>
              <a:rPr lang="en-US" b="1" dirty="0" smtClean="0"/>
              <a:t>Social Work Act</a:t>
            </a:r>
            <a:r>
              <a:rPr lang="en-US" dirty="0" smtClean="0"/>
              <a:t> 2017 (the </a:t>
            </a:r>
            <a:r>
              <a:rPr lang="en-US" b="1" dirty="0" smtClean="0"/>
              <a:t>Act</a:t>
            </a:r>
            <a:r>
              <a:rPr lang="en-US" dirty="0" smtClean="0"/>
              <a:t>) is intended to improve support for looked after </a:t>
            </a:r>
            <a:r>
              <a:rPr lang="en-US" b="1" dirty="0" smtClean="0"/>
              <a:t>children</a:t>
            </a:r>
            <a:r>
              <a:rPr lang="en-US" dirty="0" smtClean="0"/>
              <a:t> and care leavers, promote the welfare and safeguarding of </a:t>
            </a:r>
            <a:r>
              <a:rPr lang="en-US" b="1" dirty="0" smtClean="0"/>
              <a:t>children</a:t>
            </a:r>
            <a:r>
              <a:rPr lang="en-US" dirty="0" smtClean="0"/>
              <a:t>, and </a:t>
            </a:r>
            <a:r>
              <a:rPr lang="en-US" b="1" dirty="0" smtClean="0"/>
              <a:t>make</a:t>
            </a:r>
            <a:r>
              <a:rPr lang="en-US" dirty="0" smtClean="0"/>
              <a:t> provisions about the regulation of </a:t>
            </a:r>
            <a:r>
              <a:rPr lang="en-US" b="1" dirty="0" smtClean="0"/>
              <a:t>social workers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85800"/>
          </a:xfrm>
        </p:spPr>
        <p:txBody>
          <a:bodyPr>
            <a:normAutofit fontScale="90000"/>
          </a:bodyPr>
          <a:lstStyle/>
          <a:p>
            <a:r>
              <a:rPr lang="en-US" b="1" dirty="0" smtClean="0"/>
              <a:t>Legislation</a:t>
            </a:r>
            <a:endParaRPr lang="en-US" dirty="0"/>
          </a:p>
        </p:txBody>
      </p:sp>
      <p:sp>
        <p:nvSpPr>
          <p:cNvPr id="3" name="Content Placeholder 2"/>
          <p:cNvSpPr>
            <a:spLocks noGrp="1"/>
          </p:cNvSpPr>
          <p:nvPr>
            <p:ph idx="1"/>
          </p:nvPr>
        </p:nvSpPr>
        <p:spPr>
          <a:xfrm>
            <a:off x="381000" y="1295400"/>
            <a:ext cx="8229600" cy="5287963"/>
          </a:xfrm>
        </p:spPr>
        <p:txBody>
          <a:bodyPr>
            <a:normAutofit fontScale="62500" lnSpcReduction="20000"/>
          </a:bodyPr>
          <a:lstStyle/>
          <a:p>
            <a:pPr marL="0" indent="0">
              <a:buNone/>
            </a:pPr>
            <a:r>
              <a:rPr lang="en-US" u="sng" dirty="0" smtClean="0"/>
              <a:t>Definition:</a:t>
            </a:r>
            <a:r>
              <a:rPr lang="en-US" dirty="0" smtClean="0"/>
              <a:t> “The process of enacting laws and also the result of the process----- the enacted law itself.”</a:t>
            </a:r>
          </a:p>
          <a:p>
            <a:pPr marL="0" indent="0">
              <a:buNone/>
            </a:pPr>
            <a:r>
              <a:rPr lang="en-US" dirty="0" smtClean="0"/>
              <a:t>Term legislation is derived from the Latin word “</a:t>
            </a:r>
            <a:r>
              <a:rPr lang="en-US" dirty="0" err="1" smtClean="0"/>
              <a:t>Legislatum</a:t>
            </a:r>
            <a:r>
              <a:rPr lang="en-US" dirty="0" smtClean="0"/>
              <a:t>”. It comprised of two words ‘</a:t>
            </a:r>
            <a:r>
              <a:rPr lang="en-US" dirty="0" err="1" smtClean="0"/>
              <a:t>legis</a:t>
            </a:r>
            <a:r>
              <a:rPr lang="en-US" dirty="0" smtClean="0"/>
              <a:t>’ meaning law and ‘</a:t>
            </a:r>
            <a:r>
              <a:rPr lang="en-US" dirty="0" err="1" smtClean="0"/>
              <a:t>latum</a:t>
            </a:r>
            <a:r>
              <a:rPr lang="en-US" dirty="0" smtClean="0"/>
              <a:t>’ means to make, to set. So legislation means making or setting of law.</a:t>
            </a:r>
          </a:p>
          <a:p>
            <a:pPr marL="0" indent="0">
              <a:buNone/>
            </a:pPr>
            <a:r>
              <a:rPr lang="en-US" u="sng" dirty="0" smtClean="0"/>
              <a:t>Legislation Process: </a:t>
            </a:r>
            <a:r>
              <a:rPr lang="en-US" dirty="0" smtClean="0"/>
              <a:t>The legislation process is a series of steps that a legislative body takes to create, evaluate, amend and vote on proposed legislation. Legislation begins with the submission of a bill to the legislature for consideration, by a member of the parliament or by the Executive. A bill is a draft of what might become part of a written law. Thus, Bill is the draft/idea for making a law.</a:t>
            </a:r>
          </a:p>
          <a:p>
            <a:pPr marL="0" indent="0">
              <a:buNone/>
            </a:pPr>
            <a:r>
              <a:rPr lang="en-US" dirty="0" smtClean="0"/>
              <a:t>Different provisions in the bill are discussed and amended in the parliament. Once it is approved by the majority in the house, it is sent to the senate and then to the Executive/President for approval. If the bill gets the consent of the Executive it becomes as Act/Law.</a:t>
            </a:r>
          </a:p>
          <a:p>
            <a:pPr marL="0" indent="0">
              <a:buNone/>
            </a:pPr>
            <a:r>
              <a:rPr lang="en-US" dirty="0" smtClean="0"/>
              <a:t>The selection of appropriate and clear language for the proposed piece of legislation is critical. Legislators need to understand what is intended by the Bill and who will be affected by it. A bill is amended to accommodate interested and affected groups and to eliminate technical defects.</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686800" cy="762000"/>
          </a:xfrm>
        </p:spPr>
        <p:txBody>
          <a:bodyPr/>
          <a:lstStyle/>
          <a:p>
            <a:r>
              <a:rPr lang="en-US" b="1" dirty="0" smtClean="0"/>
              <a:t>Jurisprudence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Jurisprudence is the theory and philosophy of law.</a:t>
            </a:r>
          </a:p>
          <a:p>
            <a:r>
              <a:rPr lang="en-US" dirty="0" smtClean="0"/>
              <a:t>Scholars of jurisprudence or legal theorists obtain a deeper understanding of the nature of law, legal reasoning, legal systems and legal institutions.</a:t>
            </a:r>
          </a:p>
          <a:p>
            <a:r>
              <a:rPr lang="en-US" dirty="0" smtClean="0"/>
              <a:t>Jurisprudence is basically the philosophy behind the law.</a:t>
            </a:r>
          </a:p>
          <a:p>
            <a:r>
              <a:rPr lang="en-US" dirty="0" smtClean="0"/>
              <a:t>It describes the principles that lead courts to make the decisions they do.</a:t>
            </a:r>
          </a:p>
          <a:p>
            <a:r>
              <a:rPr lang="en-US" dirty="0" smtClean="0"/>
              <a:t>For example, Administrative Law is applied to review the decisions of governmental agencies, while International Law governs affairs between different states (trade, environment, military actions etc.)</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smtClean="0"/>
              <a:t>Act</a:t>
            </a:r>
            <a:endParaRPr lang="en-US" dirty="0"/>
          </a:p>
        </p:txBody>
      </p:sp>
      <p:sp>
        <p:nvSpPr>
          <p:cNvPr id="3" name="Content Placeholder 2"/>
          <p:cNvSpPr>
            <a:spLocks noGrp="1"/>
          </p:cNvSpPr>
          <p:nvPr>
            <p:ph idx="1"/>
          </p:nvPr>
        </p:nvSpPr>
        <p:spPr/>
        <p:txBody>
          <a:bodyPr/>
          <a:lstStyle/>
          <a:p>
            <a:r>
              <a:rPr lang="en-US" dirty="0" smtClean="0"/>
              <a:t>Act is law of land.</a:t>
            </a:r>
          </a:p>
          <a:p>
            <a:r>
              <a:rPr lang="en-US" dirty="0" smtClean="0"/>
              <a:t>While most of the people know the term Law, not many remember specific Acts that are applicable in different areas and in different circumstances.</a:t>
            </a:r>
          </a:p>
          <a:p>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t>Rules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Rules are based on the Act that has been approved and serve as a mean to make the Act a lot easier to follow.</a:t>
            </a:r>
          </a:p>
          <a:p>
            <a:r>
              <a:rPr lang="en-US" dirty="0" smtClean="0"/>
              <a:t>For this reason, one Act can have numerous Rules.</a:t>
            </a:r>
          </a:p>
          <a:p>
            <a:r>
              <a:rPr lang="en-US" dirty="0" smtClean="0"/>
              <a:t>Rules/Regulations have detailed information about an Act and they abide by the rules that are set by the Act.</a:t>
            </a:r>
          </a:p>
          <a:p>
            <a:r>
              <a:rPr lang="en-US" dirty="0" smtClean="0"/>
              <a:t>People can follow the Rules so that they can understand and follow the Act properly.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Ordinance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Ordinance is a temporary law which is made by the President or provincial Governors in case when parliament/assembly is not in session. It is applicable for 120 days and when assembly members are in house then it is presented in the assembly to pass and it becomes a law/act. And if the assembly is not in house after 120 days then it is renewed again for 120 days or dissolved. </a:t>
            </a:r>
          </a:p>
          <a:p>
            <a:r>
              <a:rPr lang="en-US" dirty="0" smtClean="0"/>
              <a:t>Ordinances can be made on national level or provincial level.</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Constitution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 constitution is a set of fundamental principles or established rules according to which a State or Organization is governed. When these principles are written down into a single or set of legal documents, those documents may be said to comprise a written constitution.</a:t>
            </a:r>
          </a:p>
          <a:p>
            <a:r>
              <a:rPr lang="en-US" dirty="0" smtClean="0"/>
              <a:t>So we can say that Constitution is the basic principle and law of a Nation or State that determines the power and duties of the government and guarantee certain rights to the people in it. </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TotalTime>
  <Words>1525</Words>
  <Application>Microsoft Office PowerPoint</Application>
  <PresentationFormat>On-screen Show (4:3)</PresentationFormat>
  <Paragraphs>95</Paragraphs>
  <Slides>30</Slides>
  <Notes>1</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Social legislation</vt:lpstr>
      <vt:lpstr>Central Institutions for creating and interpreting law</vt:lpstr>
      <vt:lpstr>Slide 3</vt:lpstr>
      <vt:lpstr>Legislation</vt:lpstr>
      <vt:lpstr>Jurisprudence</vt:lpstr>
      <vt:lpstr>Act</vt:lpstr>
      <vt:lpstr>Rules</vt:lpstr>
      <vt:lpstr>Ordinance</vt:lpstr>
      <vt:lpstr>Constitution</vt:lpstr>
      <vt:lpstr>Social Justice</vt:lpstr>
      <vt:lpstr>Slide 11</vt:lpstr>
      <vt:lpstr>Slide 12</vt:lpstr>
      <vt:lpstr>Slide 13</vt:lpstr>
      <vt:lpstr>Slide 14</vt:lpstr>
      <vt:lpstr>Slide 15</vt:lpstr>
      <vt:lpstr>Origin </vt:lpstr>
      <vt:lpstr>Slide 17</vt:lpstr>
      <vt:lpstr>Slide 18</vt:lpstr>
      <vt:lpstr>Slide 19</vt:lpstr>
      <vt:lpstr>Slide 20</vt:lpstr>
      <vt:lpstr>Slide 21</vt:lpstr>
      <vt:lpstr>Slide 22</vt:lpstr>
      <vt:lpstr>United Nations</vt:lpstr>
      <vt:lpstr>Slide 24</vt:lpstr>
      <vt:lpstr>Slide 25</vt:lpstr>
      <vt:lpstr>Slide 26</vt:lpstr>
      <vt:lpstr>Slide 27</vt:lpstr>
      <vt:lpstr>Social Legislation</vt:lpstr>
      <vt:lpstr>Slide 29</vt:lpstr>
      <vt:lpstr>Slide 30</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legislation</dc:title>
  <dc:creator>project director</dc:creator>
  <cp:lastModifiedBy>project director</cp:lastModifiedBy>
  <cp:revision>9</cp:revision>
  <dcterms:created xsi:type="dcterms:W3CDTF">2021-05-15T12:49:24Z</dcterms:created>
  <dcterms:modified xsi:type="dcterms:W3CDTF">2021-05-18T16:15:04Z</dcterms:modified>
</cp:coreProperties>
</file>